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17"/>
  </p:notesMasterIdLst>
  <p:handoutMasterIdLst>
    <p:handoutMasterId r:id="rId18"/>
  </p:handoutMasterIdLst>
  <p:sldIdLst>
    <p:sldId id="274" r:id="rId2"/>
    <p:sldId id="322" r:id="rId3"/>
    <p:sldId id="298" r:id="rId4"/>
    <p:sldId id="299" r:id="rId5"/>
    <p:sldId id="307" r:id="rId6"/>
    <p:sldId id="309" r:id="rId7"/>
    <p:sldId id="319" r:id="rId8"/>
    <p:sldId id="323" r:id="rId9"/>
    <p:sldId id="324" r:id="rId10"/>
    <p:sldId id="367" r:id="rId11"/>
    <p:sldId id="318" r:id="rId12"/>
    <p:sldId id="369" r:id="rId13"/>
    <p:sldId id="370" r:id="rId14"/>
    <p:sldId id="301" r:id="rId15"/>
    <p:sldId id="300" r:id="rId16"/>
  </p:sldIdLst>
  <p:sldSz cx="9144000" cy="6858000" type="screen4x3"/>
  <p:notesSz cx="6858000" cy="9144000"/>
  <p:custDataLst>
    <p:tags r:id="rId19"/>
  </p:custDataLst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FF99"/>
    <a:srgbClr val="FFCC99"/>
    <a:srgbClr val="FF9966"/>
    <a:srgbClr val="CCFF66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76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2808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0.19060845356545392"/>
          <c:y val="3.9998776148667342E-2"/>
          <c:w val="0.79320255047289556"/>
          <c:h val="0.706317240113257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Feuil1!$C$190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EB4-4415-AB6F-DFEAB5C84ED6}"/>
              </c:ext>
            </c:extLst>
          </c:dPt>
          <c:dPt>
            <c:idx val="6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407E-4903-8F98-BDDDC8DA03C6}"/>
              </c:ext>
            </c:extLst>
          </c:dPt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3EB4-4415-AB6F-DFEAB5C84ED6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407E-4903-8F98-BDDDC8DA03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Feuil1!$B$191:$B$198</c:f>
              <c:strCache>
                <c:ptCount val="8"/>
                <c:pt idx="0">
                  <c:v>EP</c:v>
                </c:pt>
                <c:pt idx="1">
                  <c:v>valvulopathie</c:v>
                </c:pt>
                <c:pt idx="2">
                  <c:v>SCA</c:v>
                </c:pt>
                <c:pt idx="3">
                  <c:v>Thrombophlébite</c:v>
                </c:pt>
                <c:pt idx="4">
                  <c:v>AVC</c:v>
                </c:pt>
                <c:pt idx="5">
                  <c:v>Cardiomyopathie</c:v>
                </c:pt>
                <c:pt idx="6">
                  <c:v>HTA</c:v>
                </c:pt>
                <c:pt idx="7">
                  <c:v>Autres</c:v>
                </c:pt>
              </c:strCache>
            </c:strRef>
          </c:cat>
          <c:val>
            <c:numRef>
              <c:f>Feuil1!$C$191:$C$198</c:f>
              <c:numCache>
                <c:formatCode>0.00%</c:formatCode>
                <c:ptCount val="8"/>
                <c:pt idx="0">
                  <c:v>1.335</c:v>
                </c:pt>
                <c:pt idx="1">
                  <c:v>1.0629999999999999</c:v>
                </c:pt>
                <c:pt idx="2">
                  <c:v>1.3939999999999999</c:v>
                </c:pt>
                <c:pt idx="3">
                  <c:v>1.0820000000000001</c:v>
                </c:pt>
                <c:pt idx="4">
                  <c:v>1.391</c:v>
                </c:pt>
                <c:pt idx="5">
                  <c:v>1.016</c:v>
                </c:pt>
                <c:pt idx="6">
                  <c:v>0.78400000000000003</c:v>
                </c:pt>
                <c:pt idx="7">
                  <c:v>1.528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B4-4415-AB6F-DFEAB5C84ED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31235352"/>
        <c:axId val="331236528"/>
      </c:barChart>
      <c:dateAx>
        <c:axId val="331235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108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31236528"/>
        <c:crossesAt val="0"/>
        <c:auto val="0"/>
        <c:lblOffset val="100"/>
        <c:baseTimeUnit val="days"/>
      </c:dateAx>
      <c:valAx>
        <c:axId val="33123652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 dirty="0"/>
                  <a:t>part du coût moyen de PEC dans le RMM 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31235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fr-F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A40CEBC3-EF38-4EB0-8528-D869952A0A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981CF82-287F-4C9B-9711-2D82DA79B54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39EDD18-9A44-4BFC-B6AC-3F3675B2399B}" type="datetimeFigureOut">
              <a:rPr lang="fr-FR"/>
              <a:pPr>
                <a:defRPr/>
              </a:pPr>
              <a:t>28/10/2021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A95068F-3EF8-4EF9-93F4-D5A8F99EE1A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698063E-37A7-4B14-B829-BAB14CC9E90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2CF4238-3BFF-408C-8CB3-A9DECDB34C8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9DC2BE46-06B1-4077-A61F-FA126133511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1B13FE5-0941-40C5-B408-FF3FCBDCDEC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267B886-7996-4C81-A164-47DDA8F5979D}" type="datetimeFigureOut">
              <a:rPr lang="fr-FR"/>
              <a:pPr>
                <a:defRPr/>
              </a:pPr>
              <a:t>28/10/2021</a:t>
            </a:fld>
            <a:endParaRPr lang="fr-FR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C3A9FEB1-E280-4778-B568-6D35EE81209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4BE8D97E-5194-431B-A8FC-32EE00074B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846AF5B-6EF1-48DE-9FE9-EA2123E2AD8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A2ECB34-BF33-4472-8D83-4D20820D340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5C7AC4E-C66F-4FF7-A6AF-F1840A33D3A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Notre présentation s’articulera autour du plan que voici :</a:t>
            </a:r>
          </a:p>
          <a:p>
            <a:r>
              <a:rPr lang="fr-FR" dirty="0"/>
              <a:t>Après l’introduction qui déclinera la problématique, nous présenterons les objectifs fixés et la méthodologie adoptée pour les atteindre</a:t>
            </a:r>
            <a:r>
              <a:rPr lang="fr-FR" baseline="0" dirty="0"/>
              <a:t> l</a:t>
            </a:r>
            <a:r>
              <a:rPr lang="fr-FR" dirty="0"/>
              <a:t>es principaux résultats  qui vous seront présentés avant d’être discutés pour aboutir à une conclusion.</a:t>
            </a:r>
          </a:p>
          <a:p>
            <a:r>
              <a:rPr lang="fr-FR" dirty="0"/>
              <a:t>Apres la </a:t>
            </a:r>
            <a:r>
              <a:rPr lang="fr-FR" baseline="0" dirty="0"/>
              <a:t>formulation de quelques</a:t>
            </a:r>
            <a:r>
              <a:rPr lang="fr-FR" dirty="0"/>
              <a:t> suggestions nous</a:t>
            </a:r>
            <a:r>
              <a:rPr lang="fr-FR" baseline="0" dirty="0"/>
              <a:t> terminerons par une </a:t>
            </a:r>
            <a:r>
              <a:rPr lang="fr-FR" dirty="0"/>
              <a:t> iconographie.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D42228-D116-40A0-B144-22B1C7B25357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6301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part l’HTA, l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 coût moyen direct d’hospitalisation étaient supérieur au revenu mensuel moyen par patient pour toute les pathologies.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Ainsi la part de ce coût dans le revenue mensuel moyen des patient était de 139% pour le syndrome coronarien aigu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D42228-D116-40A0-B144-22B1C7B25357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699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9">
            <a:extLst>
              <a:ext uri="{FF2B5EF4-FFF2-40B4-BE49-F238E27FC236}">
                <a16:creationId xmlns:a16="http://schemas.microsoft.com/office/drawing/2014/main" id="{012EDDC8-BCCF-4BC0-BFFB-12DCB9CD40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152400"/>
            <a:ext cx="4267200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fr-FR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484EB1C3-5D0D-456C-A7F5-07E4C72885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71813"/>
            <a:ext cx="9144000" cy="428625"/>
          </a:xfrm>
          <a:prstGeom prst="horizontalScroll">
            <a:avLst/>
          </a:prstGeom>
          <a:blipFill>
            <a:blip r:embed="rId2" cstate="print">
              <a:lum bright="17000"/>
            </a:blip>
            <a:tile tx="0" ty="0" sx="100000" sy="100000" flip="none" algn="tl"/>
          </a:blipFill>
          <a:ln w="28575">
            <a:solidFill>
              <a:srgbClr val="C00000"/>
            </a:solidFill>
            <a:miter lim="800000"/>
            <a:headEnd/>
            <a:tailEnd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ln w="76200">
                <a:solidFill>
                  <a:schemeClr val="tx1"/>
                </a:solidFill>
              </a:ln>
              <a:latin typeface="+mn-lt"/>
              <a:ea typeface="+mn-ea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3AC3F150-CB65-42E6-B4FA-2562486303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fr-FR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143000"/>
          </a:xfrm>
        </p:spPr>
        <p:txBody>
          <a:bodyPr/>
          <a:lstStyle>
            <a:lvl1pPr>
              <a:defRPr smtClean="0">
                <a:solidFill>
                  <a:srgbClr val="008900"/>
                </a:solidFill>
              </a:defRPr>
            </a:lvl1pPr>
          </a:lstStyle>
          <a:p>
            <a:r>
              <a:rPr lang="fr-FR"/>
              <a:t>Cliquez pour modifier le style du titre</a:t>
            </a:r>
            <a:endParaRPr lang="fr-FR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="1" smtClean="0">
                <a:solidFill>
                  <a:srgbClr val="990033"/>
                </a:solidFill>
              </a:defRPr>
            </a:lvl1pPr>
          </a:lstStyle>
          <a:p>
            <a:r>
              <a:rPr lang="fr-FR"/>
              <a:t>Cliquez pour modifier le style des sous-titres du masque</a:t>
            </a:r>
            <a:endParaRPr lang="fr-FR" dirty="0"/>
          </a:p>
        </p:txBody>
      </p:sp>
      <p:sp>
        <p:nvSpPr>
          <p:cNvPr id="7" name="Espace réservé de la date 11">
            <a:extLst>
              <a:ext uri="{FF2B5EF4-FFF2-40B4-BE49-F238E27FC236}">
                <a16:creationId xmlns:a16="http://schemas.microsoft.com/office/drawing/2014/main" id="{6605698C-FD85-4ED9-9A29-EEAF4192A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A4078-A0E2-4E4F-9AA1-4100C110ECB8}" type="datetime1">
              <a:rPr lang="fr-FR"/>
              <a:pPr>
                <a:defRPr/>
              </a:pPr>
              <a:t>28/10/2021</a:t>
            </a:fld>
            <a:endParaRPr lang="fr-FR"/>
          </a:p>
        </p:txBody>
      </p:sp>
      <p:sp>
        <p:nvSpPr>
          <p:cNvPr id="8" name="Espace réservé du numéro de diapositive 12">
            <a:extLst>
              <a:ext uri="{FF2B5EF4-FFF2-40B4-BE49-F238E27FC236}">
                <a16:creationId xmlns:a16="http://schemas.microsoft.com/office/drawing/2014/main" id="{955501C5-4218-47CD-9AF1-E7EBA39A81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FE63223-5371-4A02-A735-CD23C588F6D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3318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27E44C2-382D-434F-9468-099047DF7E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028700" cy="457200"/>
          </a:xfrm>
        </p:spPr>
        <p:txBody>
          <a:bodyPr/>
          <a:lstStyle>
            <a:lvl1pPr algn="l">
              <a:defRPr sz="1200">
                <a:solidFill>
                  <a:srgbClr val="227100"/>
                </a:solidFill>
              </a:defRPr>
            </a:lvl1pPr>
          </a:lstStyle>
          <a:p>
            <a:pPr>
              <a:defRPr/>
            </a:pPr>
            <a:fld id="{A3B9E21A-56C1-4B5D-9EDE-1CE0CC1EBEDB}" type="datetime1">
              <a:rPr lang="fr-FR"/>
              <a:pPr>
                <a:defRPr/>
              </a:pPr>
              <a:t>28/10/2021</a:t>
            </a:fld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441DFE-DE1C-4EB0-AF6A-745A91A413F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6929438" y="6286500"/>
            <a:ext cx="1071562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39FBF5-3C18-4236-B195-C2C26C9585E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0739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DF70E09-BE32-4119-919E-2928A79D9C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243013" cy="457200"/>
          </a:xfrm>
        </p:spPr>
        <p:txBody>
          <a:bodyPr/>
          <a:lstStyle>
            <a:lvl1pPr algn="l">
              <a:defRPr sz="1200">
                <a:solidFill>
                  <a:srgbClr val="227100"/>
                </a:solidFill>
              </a:defRPr>
            </a:lvl1pPr>
          </a:lstStyle>
          <a:p>
            <a:pPr>
              <a:defRPr/>
            </a:pPr>
            <a:fld id="{A19DAA68-662B-41E2-A534-7C5F4655ED04}" type="datetime1">
              <a:rPr lang="fr-FR"/>
              <a:pPr>
                <a:defRPr/>
              </a:pPr>
              <a:t>28/10/2021</a:t>
            </a:fld>
            <a:endParaRPr lang="fr-F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8FD0540-9CED-4481-9350-18AE5A2CD3A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58000" y="6215063"/>
            <a:ext cx="1071563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975E5D7-81F7-4339-A49B-0C00BF152A8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927161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0265075-9B97-44FD-ABED-95744A21CF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171575" cy="457200"/>
          </a:xfrm>
        </p:spPr>
        <p:txBody>
          <a:bodyPr/>
          <a:lstStyle>
            <a:lvl1pPr>
              <a:defRPr sz="1200">
                <a:solidFill>
                  <a:srgbClr val="227100"/>
                </a:solidFill>
              </a:defRPr>
            </a:lvl1pPr>
          </a:lstStyle>
          <a:p>
            <a:pPr>
              <a:defRPr/>
            </a:pPr>
            <a:fld id="{E4D98DFF-C64A-466B-9B4B-53E89A6C66E1}" type="datetime1">
              <a:rPr lang="fr-FR"/>
              <a:pPr>
                <a:defRPr/>
              </a:pPr>
              <a:t>28/10/2021</a:t>
            </a:fld>
            <a:endParaRPr lang="fr-F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73AF6DD-7320-48F1-9FAF-5862FC8F8D0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58000" y="6215063"/>
            <a:ext cx="1071563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0383ECD-E0F3-4854-9DFF-E996AFAAA47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36847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990033"/>
                </a:solidFill>
              </a:defRPr>
            </a:lvl1pPr>
          </a:lstStyle>
          <a:p>
            <a:r>
              <a:rPr lang="fr-FR"/>
              <a:t>Cliquez pour modifier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8900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D9C03E9-DBC8-428B-95D2-BDC6AAAEB16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58000" y="6215063"/>
            <a:ext cx="1071563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D7BC1B-55D0-4A66-A7F7-AABBC9CDD61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5" name="Espace réservé de la date 5">
            <a:extLst>
              <a:ext uri="{FF2B5EF4-FFF2-40B4-BE49-F238E27FC236}">
                <a16:creationId xmlns:a16="http://schemas.microsoft.com/office/drawing/2014/main" id="{759FF7FC-D750-480C-B8F6-A6B23242EAA4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 algn="l">
              <a:defRPr sz="1200">
                <a:solidFill>
                  <a:srgbClr val="227100"/>
                </a:solidFill>
              </a:defRPr>
            </a:lvl1pPr>
          </a:lstStyle>
          <a:p>
            <a:pPr>
              <a:defRPr/>
            </a:pPr>
            <a:fld id="{10249030-E524-466D-B365-E0A651AA19FE}" type="datetime1">
              <a:rPr lang="fr-FR"/>
              <a:pPr>
                <a:defRPr/>
              </a:pPr>
              <a:t>28/10/2021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1127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solidFill>
                  <a:srgbClr val="C00000"/>
                </a:solidFill>
              </a:defRPr>
            </a:lvl1pPr>
          </a:lstStyle>
          <a:p>
            <a:r>
              <a:rPr lang="fr-FR"/>
              <a:t>Cliquez pour 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000">
                <a:solidFill>
                  <a:srgbClr val="008900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15C5304-2263-4B6D-9E79-35151B75716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E08862D-E826-45C9-A7AF-3E211923162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5" name="Espace réservé de la date 5">
            <a:extLst>
              <a:ext uri="{FF2B5EF4-FFF2-40B4-BE49-F238E27FC236}">
                <a16:creationId xmlns:a16="http://schemas.microsoft.com/office/drawing/2014/main" id="{2D2C070A-E023-4C91-931E-B3B7046F4420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xfrm>
            <a:off x="714375" y="6215063"/>
            <a:ext cx="1500188" cy="457200"/>
          </a:xfrm>
        </p:spPr>
        <p:txBody>
          <a:bodyPr/>
          <a:lstStyle>
            <a:lvl1pPr algn="l">
              <a:defRPr sz="1200">
                <a:solidFill>
                  <a:srgbClr val="227100"/>
                </a:solidFill>
              </a:defRPr>
            </a:lvl1pPr>
          </a:lstStyle>
          <a:p>
            <a:pPr>
              <a:defRPr/>
            </a:pPr>
            <a:fld id="{86C52077-BCF5-4D1A-9DF3-D7E92C1E3BD3}" type="datetime1">
              <a:rPr lang="fr-FR"/>
              <a:pPr>
                <a:defRPr/>
              </a:pPr>
              <a:t>28/10/2021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0598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C00000"/>
                </a:solidFill>
              </a:defRPr>
            </a:lvl1pPr>
          </a:lstStyle>
          <a:p>
            <a:r>
              <a:rPr lang="fr-FR"/>
              <a:t>Cliquez pour 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8900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2178E8-09CB-44D7-9F6A-CB2927A1904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C5F3EAF-9AAD-405E-90DE-73002420425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5" name="Espace réservé de la date 5">
            <a:extLst>
              <a:ext uri="{FF2B5EF4-FFF2-40B4-BE49-F238E27FC236}">
                <a16:creationId xmlns:a16="http://schemas.microsoft.com/office/drawing/2014/main" id="{E63159D8-11B7-4B6B-9AAD-585D0E5E7FF9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xfrm>
            <a:off x="714375" y="6215063"/>
            <a:ext cx="1143000" cy="457200"/>
          </a:xfrm>
        </p:spPr>
        <p:txBody>
          <a:bodyPr/>
          <a:lstStyle>
            <a:lvl1pPr algn="l">
              <a:defRPr sz="1200">
                <a:solidFill>
                  <a:srgbClr val="227100"/>
                </a:solidFill>
              </a:defRPr>
            </a:lvl1pPr>
          </a:lstStyle>
          <a:p>
            <a:pPr>
              <a:defRPr/>
            </a:pPr>
            <a:fld id="{FA22C071-EAB7-402F-9FC3-8BCC30627DE6}" type="datetime1">
              <a:rPr lang="fr-FR"/>
              <a:pPr>
                <a:defRPr/>
              </a:pPr>
              <a:t>28/10/2021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6999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23AAB07-B70F-4B9C-8AC9-7C3832C5DA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714375" y="6215063"/>
            <a:ext cx="1214438" cy="457200"/>
          </a:xfrm>
        </p:spPr>
        <p:txBody>
          <a:bodyPr/>
          <a:lstStyle>
            <a:lvl1pPr algn="l">
              <a:defRPr sz="1200">
                <a:solidFill>
                  <a:srgbClr val="227100"/>
                </a:solidFill>
              </a:defRPr>
            </a:lvl1pPr>
          </a:lstStyle>
          <a:p>
            <a:pPr>
              <a:defRPr/>
            </a:pPr>
            <a:fld id="{37824AB8-737D-471A-A38B-B085B3C62F03}" type="datetime1">
              <a:rPr lang="fr-FR"/>
              <a:pPr>
                <a:defRPr/>
              </a:pPr>
              <a:t>28/10/2021</a:t>
            </a:fld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7A6C66-A6FF-47BB-BC4E-33ACCE66113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6786563" y="6215063"/>
            <a:ext cx="1071562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00B364-F75E-44D7-9528-4027E85F7F4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17551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274638"/>
            <a:ext cx="79724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10" y="1535113"/>
            <a:ext cx="385447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2910" y="2174875"/>
            <a:ext cx="3854478" cy="3951288"/>
          </a:xfrm>
        </p:spPr>
        <p:txBody>
          <a:bodyPr/>
          <a:lstStyle>
            <a:lvl1pPr>
              <a:defRPr sz="2400">
                <a:solidFill>
                  <a:srgbClr val="990033"/>
                </a:solidFill>
              </a:defRPr>
            </a:lvl1pPr>
            <a:lvl2pPr>
              <a:defRPr sz="2000">
                <a:solidFill>
                  <a:srgbClr val="00A500"/>
                </a:solidFill>
              </a:defRPr>
            </a:lvl2pPr>
            <a:lvl3pPr>
              <a:defRPr sz="1800">
                <a:solidFill>
                  <a:srgbClr val="990033"/>
                </a:solidFill>
              </a:defRPr>
            </a:lvl3pPr>
            <a:lvl4pPr>
              <a:defRPr sz="1600">
                <a:solidFill>
                  <a:srgbClr val="227100"/>
                </a:solidFill>
              </a:defRPr>
            </a:lvl4pPr>
            <a:lvl5pPr>
              <a:defRPr sz="1600">
                <a:solidFill>
                  <a:srgbClr val="743515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rgbClr val="990033"/>
                </a:solidFill>
              </a:defRPr>
            </a:lvl1pPr>
            <a:lvl2pPr>
              <a:defRPr sz="2000">
                <a:solidFill>
                  <a:srgbClr val="00A500"/>
                </a:solidFill>
              </a:defRPr>
            </a:lvl2pPr>
            <a:lvl3pPr>
              <a:defRPr sz="1800">
                <a:solidFill>
                  <a:srgbClr val="800000"/>
                </a:solidFill>
              </a:defRPr>
            </a:lvl3pPr>
            <a:lvl4pPr>
              <a:defRPr sz="1600">
                <a:solidFill>
                  <a:srgbClr val="227100"/>
                </a:solidFill>
              </a:defRPr>
            </a:lvl4pPr>
            <a:lvl5pPr>
              <a:defRPr sz="1600">
                <a:solidFill>
                  <a:srgbClr val="8000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D213505-3C0C-4C9C-98ED-9AE6254745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243013" cy="457200"/>
          </a:xfrm>
        </p:spPr>
        <p:txBody>
          <a:bodyPr/>
          <a:lstStyle>
            <a:lvl1pPr algn="l">
              <a:defRPr sz="1200">
                <a:solidFill>
                  <a:srgbClr val="227100"/>
                </a:solidFill>
              </a:defRPr>
            </a:lvl1pPr>
          </a:lstStyle>
          <a:p>
            <a:pPr>
              <a:defRPr/>
            </a:pPr>
            <a:fld id="{AA90F6B2-D09E-41A4-9090-4A0C58E2AFC7}" type="datetime1">
              <a:rPr lang="fr-FR"/>
              <a:pPr>
                <a:defRPr/>
              </a:pPr>
              <a:t>28/10/2021</a:t>
            </a:fld>
            <a:endParaRPr lang="fr-FR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C06B8699-C64D-48D2-8DB5-B696313AD87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6786563" y="6215063"/>
            <a:ext cx="1071562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A27402F-52CA-4CC7-8ED2-3BAA96BD031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25341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 dirty="0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E508D91-3322-4C87-BA93-19BB55D0E0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171575" cy="457200"/>
          </a:xfrm>
        </p:spPr>
        <p:txBody>
          <a:bodyPr/>
          <a:lstStyle>
            <a:lvl1pPr algn="l">
              <a:defRPr sz="1200">
                <a:solidFill>
                  <a:srgbClr val="227100"/>
                </a:solidFill>
              </a:defRPr>
            </a:lvl1pPr>
          </a:lstStyle>
          <a:p>
            <a:pPr>
              <a:defRPr/>
            </a:pPr>
            <a:fld id="{34392B7D-8043-4851-97FC-895B5505E1F0}" type="datetime1">
              <a:rPr lang="fr-FR"/>
              <a:pPr>
                <a:defRPr/>
              </a:pPr>
              <a:t>28/10/2021</a:t>
            </a:fld>
            <a:endParaRPr lang="fr-F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91663B3-2FFF-44FF-8FF3-694CB91E214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6786563" y="6215063"/>
            <a:ext cx="1071562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F5BF4EC-1D1C-4310-8550-40F25C270CD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19953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25B5F69-DD7D-4819-9767-42F701FCC6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243013" cy="457200"/>
          </a:xfrm>
        </p:spPr>
        <p:txBody>
          <a:bodyPr/>
          <a:lstStyle>
            <a:lvl1pPr algn="l">
              <a:defRPr sz="1200">
                <a:solidFill>
                  <a:srgbClr val="227100"/>
                </a:solidFill>
              </a:defRPr>
            </a:lvl1pPr>
          </a:lstStyle>
          <a:p>
            <a:pPr>
              <a:defRPr/>
            </a:pPr>
            <a:fld id="{F3490AA1-C22A-48E5-A272-57BD1D4611A5}" type="datetime1">
              <a:rPr lang="fr-FR"/>
              <a:pPr>
                <a:defRPr/>
              </a:pPr>
              <a:t>28/10/2021</a:t>
            </a:fld>
            <a:endParaRPr lang="fr-FR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4D3C366B-A1A1-4DA4-B9BB-B7AC4ABEC38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6786563" y="6215063"/>
            <a:ext cx="1071562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2239811-40AE-4771-B0DE-1FD724D8C68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8314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73050"/>
            <a:ext cx="2894041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472" y="1435100"/>
            <a:ext cx="289404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4A52A68-F0F7-434F-AA60-580173AE5B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171575" cy="457200"/>
          </a:xfrm>
        </p:spPr>
        <p:txBody>
          <a:bodyPr/>
          <a:lstStyle>
            <a:lvl1pPr algn="l">
              <a:defRPr sz="1200">
                <a:solidFill>
                  <a:srgbClr val="227100"/>
                </a:solidFill>
              </a:defRPr>
            </a:lvl1pPr>
          </a:lstStyle>
          <a:p>
            <a:pPr>
              <a:defRPr/>
            </a:pPr>
            <a:fld id="{7C58219A-5A53-465B-ADD8-7BC719D2F146}" type="datetime1">
              <a:rPr lang="fr-FR"/>
              <a:pPr>
                <a:defRPr/>
              </a:pPr>
              <a:t>28/10/2021</a:t>
            </a:fld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23ED84-7CBF-4AF2-B3A1-23FE4197F55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6786563" y="6215063"/>
            <a:ext cx="1071562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8CF613F-24F5-4930-BDC9-46403C75790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1545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01138EE-168E-44A8-9632-24901C02C8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et modifiez le titre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CE15264-A459-4266-9767-390056E595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643063"/>
            <a:ext cx="7772400" cy="446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CDAF826-23D9-4C54-A50F-33CCEECC81E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6563" y="6215063"/>
            <a:ext cx="857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227100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D9C35D4-1565-43EE-A543-51CD6ACB9D0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grpSp>
        <p:nvGrpSpPr>
          <p:cNvPr id="1029" name="Group 23">
            <a:extLst>
              <a:ext uri="{FF2B5EF4-FFF2-40B4-BE49-F238E27FC236}">
                <a16:creationId xmlns:a16="http://schemas.microsoft.com/office/drawing/2014/main" id="{3D1752AF-54FD-4516-91FE-8CEF7DBF1803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-2893218" y="3178968"/>
            <a:ext cx="6572250" cy="500063"/>
            <a:chOff x="0" y="1854"/>
            <a:chExt cx="5760" cy="321"/>
          </a:xfrm>
        </p:grpSpPr>
        <p:sp>
          <p:nvSpPr>
            <p:cNvPr id="1032" name="Rectangle 24">
              <a:extLst>
                <a:ext uri="{FF2B5EF4-FFF2-40B4-BE49-F238E27FC236}">
                  <a16:creationId xmlns:a16="http://schemas.microsoft.com/office/drawing/2014/main" id="{8502DD4B-AC4A-47C9-B854-691AD0505EC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4" y="1920"/>
              <a:ext cx="5756" cy="48"/>
            </a:xfrm>
            <a:prstGeom prst="horizontalScroll">
              <a:avLst>
                <a:gd name="adj" fmla="val 12500"/>
              </a:avLst>
            </a:prstGeom>
            <a:solidFill>
              <a:srgbClr val="CCFFCC"/>
            </a:solidFill>
            <a:ln w="9525">
              <a:solidFill>
                <a:srgbClr val="743515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fr-FR"/>
            </a:p>
          </p:txBody>
        </p:sp>
        <p:sp>
          <p:nvSpPr>
            <p:cNvPr id="1033" name="Rectangle 25">
              <a:extLst>
                <a:ext uri="{FF2B5EF4-FFF2-40B4-BE49-F238E27FC236}">
                  <a16:creationId xmlns:a16="http://schemas.microsoft.com/office/drawing/2014/main" id="{E7365257-1FE8-40F3-A453-3154E4B0CE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" y="1968"/>
              <a:ext cx="5756" cy="85"/>
            </a:xfrm>
            <a:prstGeom prst="horizontalScroll">
              <a:avLst>
                <a:gd name="adj" fmla="val 12500"/>
              </a:avLst>
            </a:prstGeom>
            <a:solidFill>
              <a:srgbClr val="99CC00"/>
            </a:solidFill>
            <a:ln w="9525">
              <a:solidFill>
                <a:srgbClr val="00DD4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defRPr/>
              </a:pPr>
              <a:endParaRPr lang="fr-FR"/>
            </a:p>
          </p:txBody>
        </p:sp>
        <p:sp>
          <p:nvSpPr>
            <p:cNvPr id="1034" name="Rectangle 26">
              <a:extLst>
                <a:ext uri="{FF2B5EF4-FFF2-40B4-BE49-F238E27FC236}">
                  <a16:creationId xmlns:a16="http://schemas.microsoft.com/office/drawing/2014/main" id="{9C86EE6D-D2CE-4BDD-8349-29C1F66D2B4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4" y="2064"/>
              <a:ext cx="5756" cy="17"/>
            </a:xfrm>
            <a:prstGeom prst="horizontalScroll">
              <a:avLst>
                <a:gd name="adj" fmla="val 12500"/>
              </a:avLst>
            </a:prstGeom>
            <a:solidFill>
              <a:srgbClr val="C00000"/>
            </a:solidFill>
            <a:ln w="38100">
              <a:solidFill>
                <a:srgbClr val="00A500"/>
              </a:solidFill>
              <a:miter lim="800000"/>
              <a:headEnd/>
              <a:tailEnd/>
            </a:ln>
          </p:spPr>
          <p:txBody>
            <a:bodyPr rot="10800000"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defRPr/>
              </a:pPr>
              <a:endParaRPr lang="fr-FR">
                <a:solidFill>
                  <a:srgbClr val="0080FF"/>
                </a:solidFill>
                <a:latin typeface="Times" panose="02020603050405020304" pitchFamily="18" charset="0"/>
              </a:endParaRPr>
            </a:p>
          </p:txBody>
        </p:sp>
        <p:sp>
          <p:nvSpPr>
            <p:cNvPr id="1051" name="Rectangle 27">
              <a:extLst>
                <a:ext uri="{FF2B5EF4-FFF2-40B4-BE49-F238E27FC236}">
                  <a16:creationId xmlns:a16="http://schemas.microsoft.com/office/drawing/2014/main" id="{553374B9-F8DC-491E-9EEB-11563F4DC2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54"/>
              <a:ext cx="5756" cy="321"/>
            </a:xfrm>
            <a:prstGeom prst="horizontalScroll">
              <a:avLst/>
            </a:prstGeom>
            <a:blipFill>
              <a:blip r:embed="rId14" cstate="print">
                <a:lum bright="12000" contrast="1000"/>
              </a:blip>
              <a:tile tx="0" ty="0" sx="100000" sy="100000" flip="none" algn="tl"/>
            </a:blipFill>
            <a:ln w="31750">
              <a:solidFill>
                <a:srgbClr val="C00000"/>
              </a:solidFill>
              <a:miter lim="800000"/>
              <a:headEnd/>
              <a:tailEnd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ea typeface="+mn-ea"/>
              </a:endParaRPr>
            </a:p>
          </p:txBody>
        </p:sp>
      </p:grpSp>
      <p:sp>
        <p:nvSpPr>
          <p:cNvPr id="13" name="Espace réservé de la date 12">
            <a:extLst>
              <a:ext uri="{FF2B5EF4-FFF2-40B4-BE49-F238E27FC236}">
                <a16:creationId xmlns:a16="http://schemas.microsoft.com/office/drawing/2014/main" id="{4E413669-3CAE-4380-A261-450C4DB3E69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714375" y="6215063"/>
            <a:ext cx="1357313" cy="457200"/>
          </a:xfrm>
          <a:prstGeom prst="rect">
            <a:avLst/>
          </a:prstGeom>
          <a:ln/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2271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F0E1FBB-42E7-4335-96ED-66C0AF49CEE2}" type="datetime1">
              <a:rPr lang="fr-FR"/>
              <a:pPr>
                <a:defRPr/>
              </a:pPr>
              <a:t>28/10/2021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000">
          <a:solidFill>
            <a:srgbClr val="00A5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800">
          <a:solidFill>
            <a:srgbClr val="800000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A500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>
          <a:solidFill>
            <a:srgbClr val="800000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" panose="02020603050405020304" pitchFamily="18" charset="0"/>
        <a:buChar char="•"/>
        <a:defRPr sz="2000">
          <a:solidFill>
            <a:srgbClr val="227100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Times" charset="0"/>
        <a:buChar char="•"/>
        <a:defRPr sz="2000">
          <a:solidFill>
            <a:schemeClr val="accent2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Times" charset="0"/>
        <a:buChar char="•"/>
        <a:defRPr sz="2000">
          <a:solidFill>
            <a:schemeClr val="accent2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Times" charset="0"/>
        <a:buChar char="•"/>
        <a:defRPr sz="2000">
          <a:solidFill>
            <a:schemeClr val="accent2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Times" charset="0"/>
        <a:buChar char="•"/>
        <a:defRPr sz="2000">
          <a:solidFill>
            <a:schemeClr val="accent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ous-titre 2">
            <a:extLst>
              <a:ext uri="{FF2B5EF4-FFF2-40B4-BE49-F238E27FC236}">
                <a16:creationId xmlns:a16="http://schemas.microsoft.com/office/drawing/2014/main" id="{DB4C8A64-C783-4A72-8642-9D82B13B3C9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8313" y="4437112"/>
            <a:ext cx="8501062" cy="2043112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fr-FR" altLang="en-US" sz="2400" i="1" dirty="0">
                <a:solidFill>
                  <a:schemeClr val="tx1"/>
                </a:solidFill>
              </a:rPr>
              <a:t>TRAORE S, </a:t>
            </a:r>
            <a:r>
              <a:rPr lang="fr-FR" altLang="en-US" sz="2400" b="0" i="1" dirty="0">
                <a:solidFill>
                  <a:schemeClr val="tx1"/>
                </a:solidFill>
              </a:rPr>
              <a:t>SANRE T.M.,TOUGOUMA J;B., OUATTARA.C, ,SAVADOGO LGB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C176E6A-5CD0-4D10-A6B4-E0FF8BB986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2938" y="1988840"/>
            <a:ext cx="8501062" cy="194627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fr-FR" sz="2400" dirty="0">
                <a:solidFill>
                  <a:schemeClr val="tx1"/>
                </a:solidFill>
                <a:cs typeface="Arial" panose="020B0604020202020204" pitchFamily="34" charset="0"/>
              </a:rPr>
              <a:t>EVALUATION MEDICO-ECONOMIQUE PARTIELLE DE L’HOSPITALISATION AU SERVICE DE CARDIOLOGIE DU CENTRE HOSPITALIER UNIVERSITAIRE SOURÔ SANOU DE BOBO DIOULASSO (CHUSS)</a:t>
            </a:r>
            <a:br>
              <a:rPr lang="fr-FR" sz="2800" dirty="0">
                <a:solidFill>
                  <a:schemeClr val="tx1"/>
                </a:solidFill>
                <a:cs typeface="Arial" panose="020B0604020202020204" pitchFamily="34" charset="0"/>
              </a:rPr>
            </a:br>
            <a:br>
              <a:rPr lang="fr-FR" sz="2800" dirty="0">
                <a:solidFill>
                  <a:schemeClr val="tx1"/>
                </a:solidFill>
                <a:cs typeface="Arial" panose="020B0604020202020204" pitchFamily="34" charset="0"/>
              </a:rPr>
            </a:br>
            <a:endParaRPr lang="fr-FR" sz="2800" dirty="0">
              <a:solidFill>
                <a:schemeClr val="accent1">
                  <a:lumMod val="25000"/>
                </a:schemeClr>
              </a:solidFill>
            </a:endParaRPr>
          </a:p>
        </p:txBody>
      </p:sp>
      <p:pic>
        <p:nvPicPr>
          <p:cNvPr id="16388" name="Espace réservé du contenu 4" descr="LOGO DEFINITIF CHUSS.JPG">
            <a:extLst>
              <a:ext uri="{FF2B5EF4-FFF2-40B4-BE49-F238E27FC236}">
                <a16:creationId xmlns:a16="http://schemas.microsoft.com/office/drawing/2014/main" id="{4A2421F7-0B4E-4D3C-A970-067AB93BCD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5"/>
          <a:stretch>
            <a:fillRect/>
          </a:stretch>
        </p:blipFill>
        <p:spPr bwMode="auto">
          <a:xfrm>
            <a:off x="4111625" y="1588"/>
            <a:ext cx="1214438" cy="1125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097" y="404664"/>
            <a:ext cx="7886700" cy="678575"/>
          </a:xfrm>
        </p:spPr>
        <p:txBody>
          <a:bodyPr>
            <a:normAutofit/>
          </a:bodyPr>
          <a:lstStyle/>
          <a:p>
            <a:pPr algn="ctr"/>
            <a:r>
              <a:rPr lang="fr-F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Résultats              5/5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157" y="1562308"/>
            <a:ext cx="7886700" cy="4068467"/>
          </a:xfrm>
        </p:spPr>
        <p:txBody>
          <a:bodyPr>
            <a:normAutofit fontScale="92500" lnSpcReduction="10000"/>
          </a:bodyPr>
          <a:lstStyle/>
          <a:p>
            <a:pPr lvl="2">
              <a:buFont typeface="Wingdings" panose="05000000000000000000" pitchFamily="2" charset="2"/>
              <a:buChar char="q"/>
            </a:pPr>
            <a:r>
              <a:rPr lang="fr-FR" sz="2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capacité à payer des patients</a:t>
            </a:r>
            <a:endParaRPr lang="fr-FR" sz="2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b="1" dirty="0">
              <a:latin typeface="Arial" pitchFamily="34" charset="0"/>
              <a:cs typeface="Arial" pitchFamily="34" charset="0"/>
            </a:endParaRPr>
          </a:p>
          <a:p>
            <a:endParaRPr lang="fr-FR" sz="1800" b="1" dirty="0">
              <a:latin typeface="Arial" pitchFamily="34" charset="0"/>
              <a:cs typeface="Arial" pitchFamily="34" charset="0"/>
            </a:endParaRPr>
          </a:p>
          <a:p>
            <a:endParaRPr lang="fr-FR" sz="1800" b="1" dirty="0">
              <a:latin typeface="Arial" pitchFamily="34" charset="0"/>
              <a:cs typeface="Arial" pitchFamily="34" charset="0"/>
            </a:endParaRPr>
          </a:p>
          <a:p>
            <a:endParaRPr lang="fr-FR" sz="1800" b="1" dirty="0">
              <a:latin typeface="Arial" pitchFamily="34" charset="0"/>
              <a:cs typeface="Arial" pitchFamily="34" charset="0"/>
            </a:endParaRPr>
          </a:p>
          <a:p>
            <a:endParaRPr lang="fr-FR" sz="1800" b="1" dirty="0">
              <a:latin typeface="Arial" pitchFamily="34" charset="0"/>
              <a:cs typeface="Arial" pitchFamily="34" charset="0"/>
            </a:endParaRPr>
          </a:p>
          <a:p>
            <a:endParaRPr lang="fr-FR" sz="1800" b="1" dirty="0">
              <a:latin typeface="Arial" pitchFamily="34" charset="0"/>
              <a:cs typeface="Arial" pitchFamily="34" charset="0"/>
            </a:endParaRPr>
          </a:p>
          <a:p>
            <a:endParaRPr lang="fr-FR" sz="1800" b="1" dirty="0">
              <a:latin typeface="Arial" pitchFamily="34" charset="0"/>
              <a:cs typeface="Arial" pitchFamily="34" charset="0"/>
            </a:endParaRPr>
          </a:p>
          <a:p>
            <a:endParaRPr lang="fr-FR" sz="1800" b="1" dirty="0">
              <a:latin typeface="Arial" pitchFamily="34" charset="0"/>
              <a:cs typeface="Arial" pitchFamily="34" charset="0"/>
            </a:endParaRPr>
          </a:p>
          <a:p>
            <a:endParaRPr lang="fr-FR" sz="1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1800" dirty="0">
                <a:latin typeface="Arial" pitchFamily="34" charset="0"/>
                <a:cs typeface="Arial" pitchFamily="34" charset="0"/>
              </a:rPr>
              <a:t>         </a:t>
            </a:r>
          </a:p>
          <a:p>
            <a:pPr marL="0" indent="0">
              <a:buNone/>
            </a:pPr>
            <a:r>
              <a:rPr lang="fr-FR" sz="165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Figure 3</a:t>
            </a:r>
            <a:r>
              <a:rPr lang="fr-FR" sz="16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: Part du coût direct moyen (médicaux et non médicaux) au cours de      l’hospitalisation par pathologie dans le revenu mensuel moyen</a:t>
            </a:r>
          </a:p>
          <a:p>
            <a:pPr marL="0" indent="0">
              <a:buNone/>
            </a:pPr>
            <a:endParaRPr lang="fr-FR" sz="16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/>
              <a:t>0</a:t>
            </a:r>
          </a:p>
        </p:txBody>
      </p:sp>
      <p:graphicFrame>
        <p:nvGraphicFramePr>
          <p:cNvPr id="9" name="Graphique 8"/>
          <p:cNvGraphicFramePr/>
          <p:nvPr>
            <p:extLst/>
          </p:nvPr>
        </p:nvGraphicFramePr>
        <p:xfrm>
          <a:off x="733097" y="2136933"/>
          <a:ext cx="7248197" cy="29415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69710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E6D157-996B-42F6-8D12-7107B9F8D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127000"/>
            <a:ext cx="7772400" cy="990600"/>
          </a:xfrm>
        </p:spPr>
        <p:txBody>
          <a:bodyPr/>
          <a:lstStyle/>
          <a:p>
            <a:pPr eaLnBrk="1" hangingPunct="1">
              <a:defRPr/>
            </a:pPr>
            <a:r>
              <a:rPr lang="fr-FR" sz="3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fr-FR" sz="3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Discussion    1/3 </a:t>
            </a:r>
            <a:endParaRPr lang="fr-FR" sz="36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1A1A837-2CF3-4EE6-8D84-6C23D652D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765175"/>
            <a:ext cx="8458200" cy="4811713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r>
              <a:rPr lang="fr-FR" sz="2800" b="1" dirty="0">
                <a:solidFill>
                  <a:schemeClr val="tx1"/>
                </a:solidFill>
              </a:rPr>
              <a:t>NSE bas </a:t>
            </a:r>
            <a:r>
              <a:rPr lang="fr-FR" sz="2800" dirty="0">
                <a:solidFill>
                  <a:schemeClr val="tx1"/>
                </a:solidFill>
              </a:rPr>
              <a:t>: 88,35% ( âge, inactif)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r>
              <a:rPr lang="fr-FR" sz="2800" dirty="0">
                <a:solidFill>
                  <a:schemeClr val="tx1"/>
                </a:solidFill>
              </a:rPr>
              <a:t>≈ TOURE (Mali 2009) : 73,36% bas NSE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r>
              <a:rPr lang="fr-FR" sz="2800" b="1" dirty="0">
                <a:solidFill>
                  <a:schemeClr val="tx1"/>
                </a:solidFill>
              </a:rPr>
              <a:t>Durée moyenne d’hospitalisation </a:t>
            </a:r>
            <a:r>
              <a:rPr lang="fr-FR" sz="2800" dirty="0">
                <a:solidFill>
                  <a:schemeClr val="tx1"/>
                </a:solidFill>
              </a:rPr>
              <a:t>= 7,1 jours ˃ Durée moyenne de séjour au CHUSS = 5 jours 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r>
              <a:rPr lang="fr-FR" sz="2800" dirty="0">
                <a:solidFill>
                  <a:schemeClr val="tx1"/>
                </a:solidFill>
              </a:rPr>
              <a:t> ( phase avancée, la compensation prend du temps)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r>
              <a:rPr lang="fr-FR" sz="2800" dirty="0">
                <a:solidFill>
                  <a:schemeClr val="tx1"/>
                </a:solidFill>
              </a:rPr>
              <a:t> BARAGOU (Togo) : 7,2 jours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r>
              <a:rPr lang="fr-FR" sz="2800" b="1" dirty="0">
                <a:solidFill>
                  <a:schemeClr val="tx1"/>
                </a:solidFill>
              </a:rPr>
              <a:t>Mode de sortie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r>
              <a:rPr lang="fr-FR" sz="2800" dirty="0">
                <a:solidFill>
                  <a:schemeClr val="tx1"/>
                </a:solidFill>
              </a:rPr>
              <a:t>SCAM : 13,59% ( moyen financier)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endParaRPr lang="fr-FR" sz="2800" dirty="0">
              <a:solidFill>
                <a:schemeClr val="tx1"/>
              </a:solidFill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endParaRPr lang="fr-FR" sz="2800" dirty="0">
              <a:solidFill>
                <a:schemeClr val="tx1"/>
              </a:solidFill>
            </a:endParaRP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endParaRPr lang="fr-FR" sz="2800" dirty="0">
              <a:solidFill>
                <a:schemeClr val="tx1"/>
              </a:solidFill>
            </a:endParaRP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endParaRPr lang="fr-FR" sz="28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endParaRPr lang="fr-FR" sz="2800" dirty="0">
              <a:solidFill>
                <a:schemeClr val="tx1"/>
              </a:solidFill>
            </a:endParaRPr>
          </a:p>
        </p:txBody>
      </p:sp>
      <p:pic>
        <p:nvPicPr>
          <p:cNvPr id="23557" name="Espace réservé du contenu 4" descr="LOGO DEFINITIF CHUSS.JPG">
            <a:extLst>
              <a:ext uri="{FF2B5EF4-FFF2-40B4-BE49-F238E27FC236}">
                <a16:creationId xmlns:a16="http://schemas.microsoft.com/office/drawing/2014/main" id="{C91D8B70-94A1-4187-A964-B6ED7ABE20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5"/>
          <a:stretch>
            <a:fillRect/>
          </a:stretch>
        </p:blipFill>
        <p:spPr bwMode="auto">
          <a:xfrm>
            <a:off x="7715250" y="3175"/>
            <a:ext cx="1395413" cy="129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8" name="Espace réservé du numéro de diapositive 7">
            <a:extLst>
              <a:ext uri="{FF2B5EF4-FFF2-40B4-BE49-F238E27FC236}">
                <a16:creationId xmlns:a16="http://schemas.microsoft.com/office/drawing/2014/main" id="{430E0333-33C3-4288-BA2B-29DF3442F7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000">
                <a:solidFill>
                  <a:srgbClr val="00A5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rgbClr val="8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A5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8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CA1F102-FB7E-43BC-8E32-5B96A697F6EE}" type="slidenum">
              <a:rPr lang="fr-FR" altLang="fr-FR" sz="1200">
                <a:solidFill>
                  <a:srgbClr val="227100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fr-FR" altLang="fr-FR" sz="1200">
              <a:solidFill>
                <a:srgbClr val="2271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E6D157-996B-42F6-8D12-7107B9F8D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127000"/>
            <a:ext cx="7772400" cy="990600"/>
          </a:xfrm>
        </p:spPr>
        <p:txBody>
          <a:bodyPr/>
          <a:lstStyle/>
          <a:p>
            <a:pPr eaLnBrk="1" hangingPunct="1">
              <a:defRPr/>
            </a:pPr>
            <a:r>
              <a:rPr lang="fr-FR" sz="3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fr-FR" sz="3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Discussion   2/3 </a:t>
            </a:r>
            <a:endParaRPr lang="fr-FR" sz="36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1A1A837-2CF3-4EE6-8D84-6C23D652D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023143"/>
            <a:ext cx="8458200" cy="4811713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r>
              <a:rPr lang="fr-FR" sz="2400" b="1" dirty="0">
                <a:solidFill>
                  <a:schemeClr val="tx1"/>
                </a:solidFill>
              </a:rPr>
              <a:t>Dépenses en médicaments et consommables médicaux </a:t>
            </a:r>
            <a:r>
              <a:rPr lang="fr-FR" sz="2400" dirty="0">
                <a:solidFill>
                  <a:schemeClr val="tx1"/>
                </a:solidFill>
              </a:rPr>
              <a:t>= 53,14% : ensemble des dépenses ( spé, non dispo </a:t>
            </a:r>
            <a:r>
              <a:rPr lang="fr-FR" sz="2400" dirty="0" err="1">
                <a:solidFill>
                  <a:schemeClr val="tx1"/>
                </a:solidFill>
              </a:rPr>
              <a:t>chuss</a:t>
            </a:r>
            <a:r>
              <a:rPr lang="fr-FR" sz="2400" dirty="0">
                <a:solidFill>
                  <a:schemeClr val="tx1"/>
                </a:solidFill>
              </a:rPr>
              <a:t>)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r>
              <a:rPr lang="fr-FR" sz="2400" dirty="0">
                <a:solidFill>
                  <a:schemeClr val="tx1"/>
                </a:solidFill>
              </a:rPr>
              <a:t> ≈ BELEMSOBGO   (Ouagadougou 2016) : 50%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r>
              <a:rPr lang="fr-FR" sz="2400" b="1" dirty="0">
                <a:solidFill>
                  <a:schemeClr val="tx1"/>
                </a:solidFill>
              </a:rPr>
              <a:t>Dépenses en examens paracliniques: </a:t>
            </a:r>
            <a:r>
              <a:rPr lang="fr-FR" sz="2400" dirty="0">
                <a:solidFill>
                  <a:schemeClr val="tx1"/>
                </a:solidFill>
              </a:rPr>
              <a:t>29,86% des dépenses totales ( nbr, coûts élevés, non dispo </a:t>
            </a:r>
            <a:r>
              <a:rPr lang="fr-FR" sz="2400" dirty="0" err="1">
                <a:solidFill>
                  <a:schemeClr val="tx1"/>
                </a:solidFill>
              </a:rPr>
              <a:t>chuss</a:t>
            </a:r>
            <a:r>
              <a:rPr lang="fr-FR" sz="2400" dirty="0">
                <a:solidFill>
                  <a:schemeClr val="tx1"/>
                </a:solidFill>
              </a:rPr>
              <a:t>)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r>
              <a:rPr lang="fr-FR" sz="2400" dirty="0">
                <a:solidFill>
                  <a:schemeClr val="tx1"/>
                </a:solidFill>
              </a:rPr>
              <a:t>≈ KONIN  (Côte d’Ivoire 2006) :  31,8% du coût total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r>
              <a:rPr lang="fr-FR" sz="2400" b="1" dirty="0">
                <a:solidFill>
                  <a:schemeClr val="tx1"/>
                </a:solidFill>
              </a:rPr>
              <a:t>Coût direct total au cours de l’hospitalisation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r>
              <a:rPr lang="fr-FR" sz="2400" dirty="0">
                <a:solidFill>
                  <a:schemeClr val="tx1"/>
                </a:solidFill>
              </a:rPr>
              <a:t>Moyenne = 114 015 FCFA ˃ revenu mensuel moyen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r>
              <a:rPr lang="fr-FR" sz="2400" dirty="0">
                <a:solidFill>
                  <a:schemeClr val="tx1"/>
                </a:solidFill>
              </a:rPr>
              <a:t># BELEMSOBGO  (Ouagadougou 2016) : 291 905 FCFA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endParaRPr lang="fr-FR" sz="2800" dirty="0">
              <a:solidFill>
                <a:schemeClr val="tx1"/>
              </a:solidFill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endParaRPr lang="fr-FR" sz="2800" dirty="0">
              <a:solidFill>
                <a:schemeClr val="tx1"/>
              </a:solidFill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endParaRPr lang="fr-FR" sz="2800" dirty="0">
              <a:solidFill>
                <a:schemeClr val="tx1"/>
              </a:solidFill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endParaRPr lang="fr-FR" sz="2800" dirty="0">
              <a:solidFill>
                <a:schemeClr val="tx1"/>
              </a:solidFill>
            </a:endParaRP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endParaRPr lang="fr-FR" sz="2800" dirty="0">
              <a:solidFill>
                <a:schemeClr val="tx1"/>
              </a:solidFill>
            </a:endParaRP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endParaRPr lang="fr-FR" sz="28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endParaRPr lang="fr-FR" sz="2800" dirty="0">
              <a:solidFill>
                <a:schemeClr val="tx1"/>
              </a:solidFill>
            </a:endParaRPr>
          </a:p>
        </p:txBody>
      </p:sp>
      <p:pic>
        <p:nvPicPr>
          <p:cNvPr id="23557" name="Espace réservé du contenu 4" descr="LOGO DEFINITIF CHUSS.JPG">
            <a:extLst>
              <a:ext uri="{FF2B5EF4-FFF2-40B4-BE49-F238E27FC236}">
                <a16:creationId xmlns:a16="http://schemas.microsoft.com/office/drawing/2014/main" id="{C91D8B70-94A1-4187-A964-B6ED7ABE20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5"/>
          <a:stretch>
            <a:fillRect/>
          </a:stretch>
        </p:blipFill>
        <p:spPr bwMode="auto">
          <a:xfrm>
            <a:off x="7715250" y="3175"/>
            <a:ext cx="1395413" cy="129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8" name="Espace réservé du numéro de diapositive 7">
            <a:extLst>
              <a:ext uri="{FF2B5EF4-FFF2-40B4-BE49-F238E27FC236}">
                <a16:creationId xmlns:a16="http://schemas.microsoft.com/office/drawing/2014/main" id="{430E0333-33C3-4288-BA2B-29DF3442F7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000">
                <a:solidFill>
                  <a:srgbClr val="00A5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rgbClr val="8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A5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8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CA1F102-FB7E-43BC-8E32-5B96A697F6EE}" type="slidenum">
              <a:rPr lang="fr-FR" altLang="fr-FR" sz="1200">
                <a:solidFill>
                  <a:srgbClr val="227100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fr-FR" altLang="fr-FR" sz="1200">
              <a:solidFill>
                <a:srgbClr val="2271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5696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E6D157-996B-42F6-8D12-7107B9F8D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127000"/>
            <a:ext cx="7772400" cy="990600"/>
          </a:xfrm>
        </p:spPr>
        <p:txBody>
          <a:bodyPr/>
          <a:lstStyle/>
          <a:p>
            <a:pPr eaLnBrk="1" hangingPunct="1">
              <a:defRPr/>
            </a:pPr>
            <a:r>
              <a:rPr lang="fr-FR" sz="3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fr-FR" sz="3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Discussion   3/3</a:t>
            </a:r>
            <a:endParaRPr lang="fr-FR" sz="36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1A1A837-2CF3-4EE6-8D84-6C23D652D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023143"/>
            <a:ext cx="8458200" cy="4811713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r>
              <a:rPr lang="fr-FR" sz="2800" dirty="0">
                <a:solidFill>
                  <a:schemeClr val="tx1"/>
                </a:solidFill>
              </a:rPr>
              <a:t> </a:t>
            </a:r>
            <a:r>
              <a:rPr lang="fr-FR" sz="2800" b="1" dirty="0">
                <a:solidFill>
                  <a:schemeClr val="tx1"/>
                </a:solidFill>
              </a:rPr>
              <a:t>Source de financement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r>
              <a:rPr lang="fr-FR" sz="2800" dirty="0">
                <a:solidFill>
                  <a:schemeClr val="tx1"/>
                </a:solidFill>
              </a:rPr>
              <a:t>Parent(s) : 71,84% : Age avancé; NSE Bas++.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fr-FR" sz="2800" dirty="0">
                <a:solidFill>
                  <a:schemeClr val="tx1"/>
                </a:solidFill>
              </a:rPr>
              <a:t>Consentement éclairé++++</a:t>
            </a:r>
          </a:p>
          <a:p>
            <a:pPr marL="0" indent="0" eaLnBrk="1" hangingPunct="1">
              <a:lnSpc>
                <a:spcPct val="150000"/>
              </a:lnSpc>
              <a:buNone/>
              <a:defRPr/>
            </a:pPr>
            <a:r>
              <a:rPr lang="fr-FR" sz="2800" b="1" dirty="0">
                <a:solidFill>
                  <a:schemeClr val="tx1"/>
                </a:solidFill>
              </a:rPr>
              <a:t>Capacité à payer: </a:t>
            </a:r>
            <a:r>
              <a:rPr lang="fr-FR" sz="2800" dirty="0">
                <a:solidFill>
                  <a:schemeClr val="tx1"/>
                </a:solidFill>
              </a:rPr>
              <a:t>Coût moyen d’hospitalisation ˃ salaire moyen et ˃ 03 SMIG</a:t>
            </a:r>
          </a:p>
          <a:p>
            <a:pPr marL="0" indent="0" eaLnBrk="1" hangingPunct="1">
              <a:lnSpc>
                <a:spcPct val="150000"/>
              </a:lnSpc>
              <a:buNone/>
              <a:defRPr/>
            </a:pPr>
            <a:r>
              <a:rPr lang="fr-FR" sz="2800" dirty="0">
                <a:solidFill>
                  <a:schemeClr val="tx1"/>
                </a:solidFill>
              </a:rPr>
              <a:t>           Dépenses catastrophiques en santé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fr-FR" sz="2800" dirty="0">
              <a:solidFill>
                <a:schemeClr val="tx1"/>
              </a:solidFill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endParaRPr lang="fr-FR" sz="2800" dirty="0">
              <a:solidFill>
                <a:schemeClr val="tx1"/>
              </a:solidFill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endParaRPr lang="fr-FR" sz="2800" dirty="0">
              <a:solidFill>
                <a:schemeClr val="tx1"/>
              </a:solidFill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endParaRPr lang="fr-FR" sz="2800" dirty="0">
              <a:solidFill>
                <a:schemeClr val="tx1"/>
              </a:solidFill>
            </a:endParaRP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endParaRPr lang="fr-FR" sz="2800" dirty="0">
              <a:solidFill>
                <a:schemeClr val="tx1"/>
              </a:solidFill>
            </a:endParaRP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endParaRPr lang="fr-FR" sz="28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endParaRPr lang="fr-FR" sz="2800" dirty="0">
              <a:solidFill>
                <a:schemeClr val="tx1"/>
              </a:solidFill>
            </a:endParaRPr>
          </a:p>
        </p:txBody>
      </p:sp>
      <p:pic>
        <p:nvPicPr>
          <p:cNvPr id="23557" name="Espace réservé du contenu 4" descr="LOGO DEFINITIF CHUSS.JPG">
            <a:extLst>
              <a:ext uri="{FF2B5EF4-FFF2-40B4-BE49-F238E27FC236}">
                <a16:creationId xmlns:a16="http://schemas.microsoft.com/office/drawing/2014/main" id="{C91D8B70-94A1-4187-A964-B6ED7ABE20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5"/>
          <a:stretch>
            <a:fillRect/>
          </a:stretch>
        </p:blipFill>
        <p:spPr bwMode="auto">
          <a:xfrm>
            <a:off x="7715250" y="3175"/>
            <a:ext cx="1395413" cy="129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8" name="Espace réservé du numéro de diapositive 7">
            <a:extLst>
              <a:ext uri="{FF2B5EF4-FFF2-40B4-BE49-F238E27FC236}">
                <a16:creationId xmlns:a16="http://schemas.microsoft.com/office/drawing/2014/main" id="{430E0333-33C3-4288-BA2B-29DF3442F7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000">
                <a:solidFill>
                  <a:srgbClr val="00A5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rgbClr val="8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A5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8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CA1F102-FB7E-43BC-8E32-5B96A697F6EE}" type="slidenum">
              <a:rPr lang="fr-FR" altLang="fr-FR" sz="1200">
                <a:solidFill>
                  <a:srgbClr val="227100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fr-FR" altLang="fr-FR" sz="1200">
              <a:solidFill>
                <a:srgbClr val="227100"/>
              </a:solidFill>
            </a:endParaRPr>
          </a:p>
        </p:txBody>
      </p:sp>
      <p:sp>
        <p:nvSpPr>
          <p:cNvPr id="4" name="Flèche : droite 3">
            <a:extLst>
              <a:ext uri="{FF2B5EF4-FFF2-40B4-BE49-F238E27FC236}">
                <a16:creationId xmlns:a16="http://schemas.microsoft.com/office/drawing/2014/main" id="{3D13FF93-BDB1-47D6-92FB-87190EA7D389}"/>
              </a:ext>
            </a:extLst>
          </p:cNvPr>
          <p:cNvSpPr/>
          <p:nvPr/>
        </p:nvSpPr>
        <p:spPr bwMode="auto">
          <a:xfrm>
            <a:off x="685800" y="4725144"/>
            <a:ext cx="978408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28651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634133-9E75-4D3D-B835-4CFD16A3E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z="3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fr-FR" sz="3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Conclusion </a:t>
            </a:r>
            <a:endParaRPr lang="fr-FR" sz="36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7EDF40F-01D1-45B6-B6AD-1AF5F81C0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70000"/>
            <a:ext cx="8174038" cy="5214938"/>
          </a:xfrm>
        </p:spPr>
        <p:txBody>
          <a:bodyPr/>
          <a:lstStyle/>
          <a:p>
            <a:pPr eaLnBrk="1" hangingPunct="1">
              <a:buClr>
                <a:srgbClr val="FF0000"/>
              </a:buClr>
              <a:buSzPct val="110000"/>
              <a:buFont typeface="Wingdings" panose="05000000000000000000" pitchFamily="2" charset="2"/>
              <a:buChar char="Ø"/>
              <a:defRPr/>
            </a:pPr>
            <a:r>
              <a:rPr lang="fr-FR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Coût direct moyen  élevé et augmente avec la durée d’hospitalisation</a:t>
            </a:r>
          </a:p>
          <a:p>
            <a:pPr eaLnBrk="1" hangingPunct="1">
              <a:buClr>
                <a:srgbClr val="FF0000"/>
              </a:buClr>
              <a:buSzPct val="110000"/>
              <a:buFont typeface="Wingdings" panose="05000000000000000000" pitchFamily="2" charset="2"/>
              <a:buChar char="Ø"/>
              <a:defRPr/>
            </a:pPr>
            <a:r>
              <a:rPr lang="fr-FR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Coût au-dessus du revenu mensuel de la grande majorité des Burkinabè  </a:t>
            </a:r>
          </a:p>
          <a:p>
            <a:pPr eaLnBrk="1" hangingPunct="1">
              <a:buClr>
                <a:srgbClr val="FF0000"/>
              </a:buClr>
              <a:buSzPct val="110000"/>
              <a:buFont typeface="Wingdings" panose="05000000000000000000" pitchFamily="2" charset="2"/>
              <a:buChar char="Ø"/>
              <a:defRPr/>
            </a:pPr>
            <a:r>
              <a:rPr lang="fr-FR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Sorties contre avis médical</a:t>
            </a:r>
          </a:p>
          <a:p>
            <a:pPr eaLnBrk="1" hangingPunct="1">
              <a:buClr>
                <a:srgbClr val="FF0000"/>
              </a:buClr>
              <a:buSzPct val="110000"/>
              <a:buFont typeface="Wingdings" panose="05000000000000000000" pitchFamily="2" charset="2"/>
              <a:buChar char="Ø"/>
              <a:defRPr/>
            </a:pPr>
            <a:r>
              <a:rPr lang="fr-FR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Couverture maladie universelle: solution à ce fardeau porté par les populations</a:t>
            </a:r>
          </a:p>
          <a:p>
            <a:pPr eaLnBrk="1" hangingPunct="1">
              <a:buClr>
                <a:srgbClr val="FF0000"/>
              </a:buClr>
              <a:buSzPct val="110000"/>
              <a:buFont typeface="Wingdings" panose="05000000000000000000" pitchFamily="2" charset="2"/>
              <a:buNone/>
              <a:defRPr/>
            </a:pPr>
            <a:endParaRPr lang="fr-FR" sz="28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r>
              <a:rPr lang="fr-FR" sz="4800" dirty="0">
                <a:solidFill>
                  <a:schemeClr val="tx1"/>
                </a:solidFill>
                <a:cs typeface="Times New Roman" panose="02020603050405020304" pitchFamily="18" charset="0"/>
              </a:rPr>
              <a:t>                </a:t>
            </a:r>
            <a:endParaRPr lang="fr-FR" sz="2800" dirty="0">
              <a:solidFill>
                <a:schemeClr val="tx1"/>
              </a:solidFill>
            </a:endParaRPr>
          </a:p>
        </p:txBody>
      </p:sp>
      <p:pic>
        <p:nvPicPr>
          <p:cNvPr id="24580" name="Espace réservé du contenu 4" descr="LOGO DEFINITIF CHUSS.JPG">
            <a:extLst>
              <a:ext uri="{FF2B5EF4-FFF2-40B4-BE49-F238E27FC236}">
                <a16:creationId xmlns:a16="http://schemas.microsoft.com/office/drawing/2014/main" id="{F609C743-A90C-46FA-9437-82C402B597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5"/>
          <a:stretch>
            <a:fillRect/>
          </a:stretch>
        </p:blipFill>
        <p:spPr bwMode="auto">
          <a:xfrm>
            <a:off x="7215188" y="25400"/>
            <a:ext cx="1395412" cy="129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Espace réservé du numéro de diapositive 6">
            <a:extLst>
              <a:ext uri="{FF2B5EF4-FFF2-40B4-BE49-F238E27FC236}">
                <a16:creationId xmlns:a16="http://schemas.microsoft.com/office/drawing/2014/main" id="{5F188B90-9857-4658-9F2C-6B62DB522C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000">
                <a:solidFill>
                  <a:srgbClr val="00A5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rgbClr val="8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A5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8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C7E3D23-4E81-4E58-B654-D05C1D3643AD}" type="slidenum">
              <a:rPr lang="fr-FR" altLang="fr-FR" sz="1200">
                <a:solidFill>
                  <a:srgbClr val="227100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fr-FR" altLang="fr-FR" sz="1200">
              <a:solidFill>
                <a:srgbClr val="2271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C2F4B5-69C0-4CE8-9F70-70C10166AC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0188" y="2428875"/>
            <a:ext cx="6858000" cy="1785938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endParaRPr lang="de-CH" sz="40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Times New Roman" pitchFamily="18" charset="0"/>
              <a:cs typeface="Arial" charset="0"/>
            </a:endParaRPr>
          </a:p>
          <a:p>
            <a:pPr marL="0" indent="0" algn="ctr" eaLnBrk="1" hangingPunct="1">
              <a:buFontTx/>
              <a:buNone/>
              <a:defRPr/>
            </a:pPr>
            <a:r>
              <a:rPr lang="de-CH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Times New Roman" pitchFamily="18" charset="0"/>
                <a:cs typeface="Arial" charset="0"/>
              </a:rPr>
              <a:t>MERCI POUR </a:t>
            </a:r>
          </a:p>
        </p:txBody>
      </p:sp>
      <p:pic>
        <p:nvPicPr>
          <p:cNvPr id="25603" name="Espace réservé du contenu 4" descr="LOGO DEFINITIF CHUSS.JPG">
            <a:extLst>
              <a:ext uri="{FF2B5EF4-FFF2-40B4-BE49-F238E27FC236}">
                <a16:creationId xmlns:a16="http://schemas.microsoft.com/office/drawing/2014/main" id="{86815015-A6F4-4490-AA37-6888F5DD77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5"/>
          <a:stretch>
            <a:fillRect/>
          </a:stretch>
        </p:blipFill>
        <p:spPr bwMode="auto">
          <a:xfrm>
            <a:off x="3429000" y="277813"/>
            <a:ext cx="3000375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971EF4DC-03C8-44DC-83D3-F563356C8025}"/>
              </a:ext>
            </a:extLst>
          </p:cNvPr>
          <p:cNvSpPr txBox="1">
            <a:spLocks/>
          </p:cNvSpPr>
          <p:nvPr/>
        </p:nvSpPr>
        <p:spPr bwMode="auto">
          <a:xfrm>
            <a:off x="1071563" y="4857750"/>
            <a:ext cx="7772400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  <a:defRPr/>
            </a:pPr>
            <a:r>
              <a:rPr lang="de-CH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Times New Roman" pitchFamily="18" charset="0"/>
                <a:cs typeface="Arial" charset="0"/>
              </a:rPr>
              <a:t>VOTRE ATTENTION</a:t>
            </a:r>
            <a:endParaRPr lang="fr-FR" sz="4000" b="1" dirty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Times New Roman" pitchFamily="18" charset="0"/>
              <a:cs typeface="Arial" charset="0"/>
            </a:endParaRPr>
          </a:p>
        </p:txBody>
      </p:sp>
      <p:sp>
        <p:nvSpPr>
          <p:cNvPr id="25605" name="Espace réservé du numéro de diapositive 9">
            <a:extLst>
              <a:ext uri="{FF2B5EF4-FFF2-40B4-BE49-F238E27FC236}">
                <a16:creationId xmlns:a16="http://schemas.microsoft.com/office/drawing/2014/main" id="{BEB24CBF-348B-4147-B0D8-2FBCC45D476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000">
                <a:solidFill>
                  <a:srgbClr val="00A5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rgbClr val="8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A5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8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0B83652-30F0-464C-B009-81F6EC30E855}" type="slidenum">
              <a:rPr lang="fr-FR" altLang="fr-FR" sz="1200">
                <a:solidFill>
                  <a:srgbClr val="227100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fr-FR" altLang="fr-FR" sz="1200">
              <a:solidFill>
                <a:srgbClr val="2271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9712" y="947241"/>
            <a:ext cx="7886700" cy="367708"/>
          </a:xfrm>
        </p:spPr>
        <p:txBody>
          <a:bodyPr>
            <a:normAutofit fontScale="90000"/>
          </a:bodyPr>
          <a:lstStyle/>
          <a:p>
            <a:pPr algn="ctr"/>
            <a:r>
              <a:rPr lang="fr-FR" sz="21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PLAN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55576" y="1772816"/>
            <a:ext cx="7027744" cy="435768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Introduction / Problématique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Objectifs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Méthodologie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Résultats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Discussion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Conclusion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055279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FCCDDC-70C8-4558-A880-2CFED0936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z="3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fr-FR" sz="3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Introduction</a:t>
            </a:r>
            <a:r>
              <a:rPr lang="fr-FR" sz="3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</a:t>
            </a:r>
            <a:endParaRPr lang="fr-FR" sz="36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A6AF45D-B461-4C08-8C3E-E25240673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550" y="609311"/>
            <a:ext cx="8318946" cy="5392737"/>
          </a:xfrm>
        </p:spPr>
        <p:txBody>
          <a:bodyPr/>
          <a:lstStyle/>
          <a:p>
            <a:pPr eaLnBrk="1" hangingPunct="1">
              <a:buClr>
                <a:srgbClr val="FF0000"/>
              </a:buClr>
              <a:buSzPct val="110000"/>
              <a:buFont typeface="Wingdings" panose="05000000000000000000" pitchFamily="2" charset="2"/>
              <a:buNone/>
              <a:defRPr/>
            </a:pPr>
            <a:endParaRPr lang="fr-FR" sz="2800" dirty="0">
              <a:solidFill>
                <a:schemeClr val="tx1"/>
              </a:solidFill>
            </a:endParaRPr>
          </a:p>
          <a:p>
            <a:pPr eaLnBrk="1" hangingPunct="1">
              <a:lnSpc>
                <a:spcPct val="150000"/>
              </a:lnSpc>
              <a:buClr>
                <a:srgbClr val="FF0000"/>
              </a:buClr>
              <a:buSzPct val="110000"/>
              <a:buFont typeface="Wingdings" panose="05000000000000000000" pitchFamily="2" charset="2"/>
              <a:buChar char="q"/>
              <a:defRPr/>
            </a:pPr>
            <a:r>
              <a:rPr lang="fr-FR" sz="2400" dirty="0" err="1">
                <a:solidFill>
                  <a:schemeClr val="tx1"/>
                </a:solidFill>
                <a:cs typeface="Arial" pitchFamily="34" charset="0"/>
              </a:rPr>
              <a:t>Fréq</a:t>
            </a:r>
            <a:r>
              <a:rPr lang="fr-FR" sz="2400" dirty="0">
                <a:solidFill>
                  <a:schemeClr val="tx1"/>
                </a:solidFill>
                <a:cs typeface="Arial" pitchFamily="34" charset="0"/>
              </a:rPr>
              <a:t> élevée des MCV: On estime à 17,7 millions le nombre de décès imputables aux maladies cardio-vasculaires, soit 31% de la mortalité mondiale totale ( OMS 2015)</a:t>
            </a:r>
          </a:p>
          <a:p>
            <a:pPr eaLnBrk="1" hangingPunct="1">
              <a:lnSpc>
                <a:spcPct val="150000"/>
              </a:lnSpc>
              <a:buClr>
                <a:srgbClr val="FF0000"/>
              </a:buClr>
              <a:buSzPct val="110000"/>
              <a:buFont typeface="Wingdings" panose="05000000000000000000" pitchFamily="2" charset="2"/>
              <a:buChar char="q"/>
              <a:defRPr/>
            </a:pPr>
            <a:r>
              <a:rPr lang="fr-FR" sz="2400" dirty="0">
                <a:solidFill>
                  <a:schemeClr val="tx1"/>
                </a:solidFill>
                <a:cs typeface="Arial" pitchFamily="34" charset="0"/>
              </a:rPr>
              <a:t>Path chroniques : suivi régulier, dépenses de santé+</a:t>
            </a:r>
          </a:p>
          <a:p>
            <a:pPr eaLnBrk="1" hangingPunct="1">
              <a:lnSpc>
                <a:spcPct val="150000"/>
              </a:lnSpc>
              <a:buClr>
                <a:srgbClr val="FF0000"/>
              </a:buClr>
              <a:buSzPct val="110000"/>
              <a:buFont typeface="Wingdings" panose="05000000000000000000" pitchFamily="2" charset="2"/>
              <a:buChar char="q"/>
              <a:defRPr/>
            </a:pPr>
            <a:r>
              <a:rPr lang="fr-FR" sz="2400" dirty="0">
                <a:solidFill>
                  <a:schemeClr val="tx1"/>
                </a:solidFill>
                <a:cs typeface="Arial" pitchFamily="34" charset="0"/>
              </a:rPr>
              <a:t>Absence de couverture santé universelle pour la majorité de la population</a:t>
            </a:r>
          </a:p>
          <a:p>
            <a:pPr eaLnBrk="1" hangingPunct="1">
              <a:lnSpc>
                <a:spcPct val="150000"/>
              </a:lnSpc>
              <a:buClr>
                <a:srgbClr val="FF0000"/>
              </a:buClr>
              <a:buSzPct val="110000"/>
              <a:buFont typeface="Wingdings" panose="05000000000000000000" pitchFamily="2" charset="2"/>
              <a:buNone/>
              <a:defRPr/>
            </a:pPr>
            <a:r>
              <a:rPr lang="fr-CH" sz="2400" dirty="0">
                <a:solidFill>
                  <a:schemeClr val="tx1"/>
                </a:solidFill>
                <a:cs typeface="Arial" pitchFamily="34" charset="0"/>
              </a:rPr>
              <a:t>              complications                        hospitalisations</a:t>
            </a:r>
          </a:p>
          <a:p>
            <a:pPr eaLnBrk="1" hangingPunct="1">
              <a:lnSpc>
                <a:spcPct val="150000"/>
              </a:lnSpc>
              <a:buClr>
                <a:srgbClr val="FF0000"/>
              </a:buClr>
              <a:buSzPct val="110000"/>
              <a:buFont typeface="Wingdings" panose="05000000000000000000" pitchFamily="2" charset="2"/>
              <a:buNone/>
              <a:defRPr/>
            </a:pPr>
            <a:r>
              <a:rPr lang="fr-CH" sz="2400" dirty="0">
                <a:solidFill>
                  <a:schemeClr val="tx1"/>
                </a:solidFill>
                <a:cs typeface="Arial" pitchFamily="34" charset="0"/>
              </a:rPr>
              <a:t> </a:t>
            </a:r>
          </a:p>
          <a:p>
            <a:pPr marL="0" indent="0" eaLnBrk="1" hangingPunct="1">
              <a:lnSpc>
                <a:spcPct val="150000"/>
              </a:lnSpc>
              <a:buClr>
                <a:srgbClr val="FF0000"/>
              </a:buClr>
              <a:buSzPct val="110000"/>
              <a:buNone/>
              <a:defRPr/>
            </a:pPr>
            <a:r>
              <a:rPr lang="fr-FR" sz="2800" dirty="0">
                <a:solidFill>
                  <a:schemeClr val="tx1"/>
                </a:solidFill>
                <a:cs typeface="Arial" pitchFamily="34" charset="0"/>
              </a:rPr>
              <a:t> </a:t>
            </a:r>
          </a:p>
          <a:p>
            <a:pPr eaLnBrk="1" hangingPunct="1">
              <a:buClr>
                <a:srgbClr val="FF0000"/>
              </a:buClr>
              <a:buSzPct val="110000"/>
              <a:buFont typeface="Wingdings" panose="05000000000000000000" pitchFamily="2" charset="2"/>
              <a:buNone/>
              <a:defRPr/>
            </a:pPr>
            <a:endParaRPr lang="fr-FR" sz="2800" dirty="0">
              <a:solidFill>
                <a:schemeClr val="tx1"/>
              </a:solidFill>
            </a:endParaRPr>
          </a:p>
          <a:p>
            <a:pPr eaLnBrk="1" hangingPunct="1">
              <a:buClr>
                <a:srgbClr val="FF0000"/>
              </a:buClr>
              <a:buSzPct val="110000"/>
              <a:buFont typeface="Wingdings" panose="05000000000000000000" pitchFamily="2" charset="2"/>
              <a:buNone/>
              <a:defRPr/>
            </a:pPr>
            <a:endParaRPr lang="fr-FR" sz="2800" dirty="0">
              <a:solidFill>
                <a:schemeClr val="tx1"/>
              </a:solidFill>
            </a:endParaRPr>
          </a:p>
          <a:p>
            <a:pPr eaLnBrk="1" hangingPunct="1">
              <a:buClr>
                <a:srgbClr val="FF0000"/>
              </a:buClr>
              <a:buSzPct val="110000"/>
              <a:buFont typeface="Wingdings" panose="05000000000000000000" pitchFamily="2" charset="2"/>
              <a:buNone/>
              <a:defRPr/>
            </a:pPr>
            <a:endParaRPr lang="fr-FR" sz="2800" dirty="0">
              <a:solidFill>
                <a:schemeClr val="tx1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fr-FR" sz="28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endParaRPr lang="fr-FR" sz="2800" dirty="0">
              <a:solidFill>
                <a:schemeClr val="tx1"/>
              </a:solidFill>
            </a:endParaRPr>
          </a:p>
        </p:txBody>
      </p:sp>
      <p:pic>
        <p:nvPicPr>
          <p:cNvPr id="17412" name="Espace réservé du contenu 4" descr="LOGO DEFINITIF CHUSS.JPG">
            <a:extLst>
              <a:ext uri="{FF2B5EF4-FFF2-40B4-BE49-F238E27FC236}">
                <a16:creationId xmlns:a16="http://schemas.microsoft.com/office/drawing/2014/main" id="{7B2B1EAE-8204-404A-8DD0-176373A7B7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5"/>
          <a:stretch>
            <a:fillRect/>
          </a:stretch>
        </p:blipFill>
        <p:spPr bwMode="auto">
          <a:xfrm>
            <a:off x="7031038" y="19050"/>
            <a:ext cx="1395412" cy="129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Espace réservé du numéro de diapositive 8">
            <a:extLst>
              <a:ext uri="{FF2B5EF4-FFF2-40B4-BE49-F238E27FC236}">
                <a16:creationId xmlns:a16="http://schemas.microsoft.com/office/drawing/2014/main" id="{833A8117-53A4-4A0C-AE26-FC224C2687D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001000" y="6143625"/>
            <a:ext cx="85725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000">
                <a:solidFill>
                  <a:srgbClr val="00A5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rgbClr val="8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A5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8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2939F48-AC30-4758-8142-8E1A8A54C6F6}" type="slidenum">
              <a:rPr lang="fr-FR" altLang="fr-FR" sz="1200">
                <a:solidFill>
                  <a:srgbClr val="227100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fr-FR" altLang="fr-FR" sz="1200">
              <a:solidFill>
                <a:srgbClr val="227100"/>
              </a:solidFill>
            </a:endParaRPr>
          </a:p>
        </p:txBody>
      </p:sp>
      <p:sp>
        <p:nvSpPr>
          <p:cNvPr id="4" name="Flèche : droite 3">
            <a:extLst>
              <a:ext uri="{FF2B5EF4-FFF2-40B4-BE49-F238E27FC236}">
                <a16:creationId xmlns:a16="http://schemas.microsoft.com/office/drawing/2014/main" id="{2450069E-8C52-4EF6-AAE8-91132C640E3D}"/>
              </a:ext>
            </a:extLst>
          </p:cNvPr>
          <p:cNvSpPr/>
          <p:nvPr/>
        </p:nvSpPr>
        <p:spPr bwMode="auto">
          <a:xfrm>
            <a:off x="728496" y="5324260"/>
            <a:ext cx="978408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Flèche : droite 4">
            <a:extLst>
              <a:ext uri="{FF2B5EF4-FFF2-40B4-BE49-F238E27FC236}">
                <a16:creationId xmlns:a16="http://schemas.microsoft.com/office/drawing/2014/main" id="{B1B820E0-773D-431D-9ECF-0A5DE72B352D}"/>
              </a:ext>
            </a:extLst>
          </p:cNvPr>
          <p:cNvSpPr/>
          <p:nvPr/>
        </p:nvSpPr>
        <p:spPr bwMode="auto">
          <a:xfrm>
            <a:off x="4572000" y="5324260"/>
            <a:ext cx="978408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CF691A-2624-46D5-A5A6-607CB3423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z="3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ial Unicode MS" pitchFamily="34" charset="-128"/>
                <a:cs typeface="Arial" pitchFamily="34" charset="0"/>
              </a:rPr>
              <a:t> Objectifs </a:t>
            </a:r>
            <a:r>
              <a:rPr lang="fr-FR" sz="3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ial Unicode MS" pitchFamily="34" charset="-128"/>
                <a:cs typeface="Arial" pitchFamily="34" charset="0"/>
              </a:rPr>
              <a:t> </a:t>
            </a:r>
            <a:endParaRPr lang="fr-FR" sz="36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4F5DA8-9D94-45F8-AC83-D710D5298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31900"/>
            <a:ext cx="8286750" cy="5072063"/>
          </a:xfrm>
        </p:spPr>
        <p:txBody>
          <a:bodyPr/>
          <a:lstStyle/>
          <a:p>
            <a:pPr marL="514350" indent="-514350" eaLnBrk="1" hangingPunct="1">
              <a:lnSpc>
                <a:spcPct val="150000"/>
              </a:lnSpc>
              <a:buClr>
                <a:srgbClr val="FF0000"/>
              </a:buClr>
              <a:buSzPct val="110000"/>
              <a:buFont typeface="+mj-lt"/>
              <a:buAutoNum type="arabicParenR"/>
              <a:defRPr/>
            </a:pPr>
            <a:r>
              <a:rPr lang="fr-FR" sz="2800" dirty="0">
                <a:solidFill>
                  <a:schemeClr val="tx1"/>
                </a:solidFill>
                <a:cs typeface="Arial" pitchFamily="34" charset="0"/>
              </a:rPr>
              <a:t>Déterminer les coûts directs médicaux payés par les patients</a:t>
            </a:r>
          </a:p>
          <a:p>
            <a:pPr marL="514350" indent="-514350" eaLnBrk="1" hangingPunct="1">
              <a:lnSpc>
                <a:spcPct val="150000"/>
              </a:lnSpc>
              <a:buClr>
                <a:srgbClr val="FF0000"/>
              </a:buClr>
              <a:buSzPct val="110000"/>
              <a:buFont typeface="+mj-lt"/>
              <a:buAutoNum type="arabicParenR"/>
              <a:defRPr/>
            </a:pPr>
            <a:r>
              <a:rPr lang="fr-FR" sz="2800" dirty="0">
                <a:solidFill>
                  <a:schemeClr val="tx1"/>
                </a:solidFill>
                <a:cs typeface="Arial" pitchFamily="34" charset="0"/>
              </a:rPr>
              <a:t>Déterminer les coûts directs non médicaux payés directement par les patients </a:t>
            </a:r>
          </a:p>
          <a:p>
            <a:pPr marL="514350" indent="-514350" eaLnBrk="1" hangingPunct="1">
              <a:lnSpc>
                <a:spcPct val="150000"/>
              </a:lnSpc>
              <a:buClr>
                <a:srgbClr val="FF0000"/>
              </a:buClr>
              <a:buSzPct val="110000"/>
              <a:buFont typeface="+mj-lt"/>
              <a:buAutoNum type="arabicParenR"/>
              <a:defRPr/>
            </a:pPr>
            <a:r>
              <a:rPr lang="fr-FR" sz="2800" dirty="0">
                <a:solidFill>
                  <a:schemeClr val="tx1"/>
                </a:solidFill>
                <a:cs typeface="Arial" pitchFamily="34" charset="0"/>
              </a:rPr>
              <a:t>Identifier les sources de financement </a:t>
            </a:r>
          </a:p>
          <a:p>
            <a:pPr marL="514350" indent="-514350" eaLnBrk="1" hangingPunct="1">
              <a:lnSpc>
                <a:spcPct val="150000"/>
              </a:lnSpc>
              <a:buClr>
                <a:srgbClr val="FF0000"/>
              </a:buClr>
              <a:buSzPct val="110000"/>
              <a:buFont typeface="+mj-lt"/>
              <a:buAutoNum type="arabicParenR"/>
              <a:defRPr/>
            </a:pPr>
            <a:r>
              <a:rPr lang="fr-FR" sz="2800" dirty="0">
                <a:solidFill>
                  <a:schemeClr val="tx1"/>
                </a:solidFill>
                <a:cs typeface="Arial" pitchFamily="34" charset="0"/>
              </a:rPr>
              <a:t>Evaluer la capacité à payer des patients</a:t>
            </a:r>
          </a:p>
          <a:p>
            <a:pPr eaLnBrk="1" hangingPunct="1">
              <a:lnSpc>
                <a:spcPct val="150000"/>
              </a:lnSpc>
              <a:buClr>
                <a:srgbClr val="FF0000"/>
              </a:buClr>
              <a:buSzPct val="110000"/>
              <a:buFont typeface="Wingdings" panose="05000000000000000000" pitchFamily="2" charset="2"/>
              <a:buNone/>
              <a:defRPr/>
            </a:pPr>
            <a:endParaRPr lang="fr-FR" sz="2800" dirty="0">
              <a:solidFill>
                <a:schemeClr val="tx1"/>
              </a:solidFill>
              <a:cs typeface="Arial" pitchFamily="34" charset="0"/>
            </a:endParaRPr>
          </a:p>
          <a:p>
            <a:pPr eaLnBrk="1" hangingPunct="1">
              <a:lnSpc>
                <a:spcPct val="150000"/>
              </a:lnSpc>
              <a:buClr>
                <a:srgbClr val="FF0000"/>
              </a:buClr>
              <a:buSzPct val="110000"/>
              <a:buFont typeface="Wingdings" panose="05000000000000000000" pitchFamily="2" charset="2"/>
              <a:buNone/>
              <a:defRPr/>
            </a:pPr>
            <a:endParaRPr lang="fr-FR" sz="2800" dirty="0">
              <a:solidFill>
                <a:schemeClr val="tx1"/>
              </a:solidFill>
              <a:cs typeface="Arial" pitchFamily="34" charset="0"/>
            </a:endParaRPr>
          </a:p>
          <a:p>
            <a:pPr eaLnBrk="1" hangingPunct="1">
              <a:lnSpc>
                <a:spcPct val="150000"/>
              </a:lnSpc>
              <a:buClr>
                <a:srgbClr val="FF0000"/>
              </a:buClr>
              <a:buSzPct val="110000"/>
              <a:buFont typeface="Wingdings" panose="05000000000000000000" pitchFamily="2" charset="2"/>
              <a:buNone/>
              <a:defRPr/>
            </a:pPr>
            <a:r>
              <a:rPr lang="fr-FR" sz="2800" dirty="0">
                <a:solidFill>
                  <a:schemeClr val="tx1"/>
                </a:solidFill>
                <a:cs typeface="Arial" pitchFamily="34" charset="0"/>
              </a:rPr>
              <a:t> </a:t>
            </a:r>
          </a:p>
          <a:p>
            <a:pPr eaLnBrk="1" hangingPunct="1">
              <a:buClr>
                <a:srgbClr val="FF0000"/>
              </a:buClr>
              <a:buSzPct val="110000"/>
              <a:buFont typeface="Wingdings" panose="05000000000000000000" pitchFamily="2" charset="2"/>
              <a:buNone/>
              <a:defRPr/>
            </a:pPr>
            <a:endParaRPr lang="fr-FR" sz="2800" dirty="0">
              <a:solidFill>
                <a:schemeClr val="tx1"/>
              </a:solidFill>
            </a:endParaRPr>
          </a:p>
          <a:p>
            <a:pPr eaLnBrk="1" hangingPunct="1">
              <a:buClr>
                <a:srgbClr val="FF0000"/>
              </a:buClr>
              <a:buSzPct val="110000"/>
              <a:buFont typeface="Wingdings" panose="05000000000000000000" pitchFamily="2" charset="2"/>
              <a:buNone/>
              <a:defRPr/>
            </a:pPr>
            <a:endParaRPr lang="fr-FR" sz="2800" dirty="0">
              <a:solidFill>
                <a:schemeClr val="tx1"/>
              </a:solidFill>
            </a:endParaRPr>
          </a:p>
          <a:p>
            <a:pPr eaLnBrk="1" hangingPunct="1">
              <a:buClr>
                <a:srgbClr val="FF0000"/>
              </a:buClr>
              <a:buSzPct val="110000"/>
              <a:buFont typeface="Wingdings" panose="05000000000000000000" pitchFamily="2" charset="2"/>
              <a:buNone/>
              <a:defRPr/>
            </a:pPr>
            <a:endParaRPr lang="fr-FR" sz="2800" dirty="0">
              <a:solidFill>
                <a:schemeClr val="tx1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fr-FR" sz="28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endParaRPr lang="fr-FR" sz="2800" dirty="0">
              <a:solidFill>
                <a:schemeClr val="tx1"/>
              </a:solidFill>
            </a:endParaRPr>
          </a:p>
        </p:txBody>
      </p:sp>
      <p:pic>
        <p:nvPicPr>
          <p:cNvPr id="18436" name="Espace réservé du contenu 4" descr="LOGO DEFINITIF CHUSS.JPG">
            <a:extLst>
              <a:ext uri="{FF2B5EF4-FFF2-40B4-BE49-F238E27FC236}">
                <a16:creationId xmlns:a16="http://schemas.microsoft.com/office/drawing/2014/main" id="{C8BF6DD4-0005-455C-B4EE-DEC5C4D494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5"/>
          <a:stretch>
            <a:fillRect/>
          </a:stretch>
        </p:blipFill>
        <p:spPr bwMode="auto">
          <a:xfrm>
            <a:off x="7232650" y="63500"/>
            <a:ext cx="1395413" cy="129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Espace réservé du numéro de diapositive 8">
            <a:extLst>
              <a:ext uri="{FF2B5EF4-FFF2-40B4-BE49-F238E27FC236}">
                <a16:creationId xmlns:a16="http://schemas.microsoft.com/office/drawing/2014/main" id="{FB543886-BFA6-4AA4-AC53-8E326FAD527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929563" y="6072188"/>
            <a:ext cx="85725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000">
                <a:solidFill>
                  <a:srgbClr val="00A5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rgbClr val="8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A5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8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B451328-9413-42AD-A815-3FBF55480AFF}" type="slidenum">
              <a:rPr lang="fr-FR" altLang="fr-FR" sz="1200">
                <a:solidFill>
                  <a:srgbClr val="227100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fr-FR" altLang="fr-FR" sz="1200">
              <a:solidFill>
                <a:srgbClr val="2271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C2751D-7932-4044-8C1F-058DF43AF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z="3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fr-FR" sz="3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itchFamily="34" charset="0"/>
              </a:rPr>
              <a:t>M</a:t>
            </a:r>
            <a:r>
              <a:rPr lang="fr-FR" sz="3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éthodologie </a:t>
            </a:r>
          </a:p>
        </p:txBody>
      </p:sp>
      <p:sp>
        <p:nvSpPr>
          <p:cNvPr id="19459" name="Espace réservé du contenu 2">
            <a:extLst>
              <a:ext uri="{FF2B5EF4-FFF2-40B4-BE49-F238E27FC236}">
                <a16:creationId xmlns:a16="http://schemas.microsoft.com/office/drawing/2014/main" id="{1B155950-B056-41AB-87FC-BD308ECCF5C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9552" y="1052736"/>
            <a:ext cx="8161536" cy="5429027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altLang="en-US" sz="2800" dirty="0">
                <a:solidFill>
                  <a:schemeClr val="tx1"/>
                </a:solidFill>
              </a:rPr>
              <a:t>CHUSS : service de cardiologie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altLang="en-US" sz="2800" dirty="0">
                <a:solidFill>
                  <a:schemeClr val="tx1"/>
                </a:solidFill>
              </a:rPr>
              <a:t> Etude d’observation descriptive type série de cas à collecte  prospective (20 août au 20 novembre 2020)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altLang="en-US" sz="2800" dirty="0">
                <a:solidFill>
                  <a:schemeClr val="tx1"/>
                </a:solidFill>
              </a:rPr>
              <a:t>Logiciel: épi info 3.5.3 et Excel 2016( R 4.0.3. et STATA 12.0)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altLang="en-US" sz="2800" dirty="0">
                <a:solidFill>
                  <a:schemeClr val="tx1"/>
                </a:solidFill>
              </a:rPr>
              <a:t>moyenne et mesures de dispersion/ Proportion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fr-FR" altLang="en-US" sz="2800" dirty="0">
              <a:solidFill>
                <a:schemeClr val="tx1"/>
              </a:solidFill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endParaRPr lang="fr-FR" altLang="en-US" sz="2800" dirty="0">
              <a:solidFill>
                <a:schemeClr val="tx1"/>
              </a:solidFill>
            </a:endParaRPr>
          </a:p>
          <a:p>
            <a:pPr eaLnBrk="1" hangingPunct="1">
              <a:lnSpc>
                <a:spcPct val="150000"/>
              </a:lnSpc>
            </a:pPr>
            <a:endParaRPr lang="fr-FR" altLang="en-US" sz="2800" dirty="0">
              <a:solidFill>
                <a:schemeClr val="tx1"/>
              </a:solidFill>
            </a:endParaRPr>
          </a:p>
        </p:txBody>
      </p:sp>
      <p:pic>
        <p:nvPicPr>
          <p:cNvPr id="19460" name="Espace réservé du contenu 4" descr="LOGO DEFINITIF CHUSS.JPG">
            <a:extLst>
              <a:ext uri="{FF2B5EF4-FFF2-40B4-BE49-F238E27FC236}">
                <a16:creationId xmlns:a16="http://schemas.microsoft.com/office/drawing/2014/main" id="{724B605C-F6C7-4957-BFF6-BCE3D4818D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5"/>
          <a:stretch>
            <a:fillRect/>
          </a:stretch>
        </p:blipFill>
        <p:spPr bwMode="auto">
          <a:xfrm>
            <a:off x="7516813" y="192088"/>
            <a:ext cx="1395412" cy="129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Espace réservé du numéro de diapositive 6">
            <a:extLst>
              <a:ext uri="{FF2B5EF4-FFF2-40B4-BE49-F238E27FC236}">
                <a16:creationId xmlns:a16="http://schemas.microsoft.com/office/drawing/2014/main" id="{092337F5-ED50-4F1E-8314-8E33CCB522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000">
                <a:solidFill>
                  <a:srgbClr val="00A5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rgbClr val="8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A5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8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75B6150-612D-46C4-8D57-777ECD1334CD}" type="slidenum">
              <a:rPr lang="fr-FR" altLang="fr-FR" sz="1200">
                <a:solidFill>
                  <a:srgbClr val="227100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fr-FR" altLang="fr-FR" sz="1200">
              <a:solidFill>
                <a:srgbClr val="2271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ce réservé du contenu 2">
            <a:extLst>
              <a:ext uri="{FF2B5EF4-FFF2-40B4-BE49-F238E27FC236}">
                <a16:creationId xmlns:a16="http://schemas.microsoft.com/office/drawing/2014/main" id="{5185AF21-7F24-44A2-8973-FAF644BD4C8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620689"/>
            <a:ext cx="7772400" cy="4774940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altLang="fr-FR" dirty="0">
                <a:solidFill>
                  <a:schemeClr val="tx1"/>
                </a:solidFill>
              </a:rPr>
              <a:t>103 patients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altLang="fr-FR" b="1" dirty="0">
                <a:solidFill>
                  <a:schemeClr val="tx1"/>
                </a:solidFill>
              </a:rPr>
              <a:t>Caractéristiques  généraux</a:t>
            </a:r>
          </a:p>
          <a:p>
            <a:pPr lvl="1">
              <a:lnSpc>
                <a:spcPct val="150000"/>
              </a:lnSpc>
            </a:pPr>
            <a:r>
              <a:rPr lang="fr-FR" altLang="fr-FR" sz="2400" dirty="0">
                <a:solidFill>
                  <a:schemeClr val="tx1"/>
                </a:solidFill>
              </a:rPr>
              <a:t>Sexe : 54,4% femmes </a:t>
            </a:r>
          </a:p>
          <a:p>
            <a:pPr lvl="1">
              <a:lnSpc>
                <a:spcPct val="150000"/>
              </a:lnSpc>
            </a:pPr>
            <a:r>
              <a:rPr lang="fr-FR" altLang="fr-FR" sz="2400" dirty="0">
                <a:solidFill>
                  <a:schemeClr val="tx1"/>
                </a:solidFill>
              </a:rPr>
              <a:t>Milieux urbain : 68,31% (ville de Bobo : 45,63%)</a:t>
            </a:r>
          </a:p>
          <a:p>
            <a:pPr lvl="1">
              <a:lnSpc>
                <a:spcPct val="150000"/>
              </a:lnSpc>
            </a:pPr>
            <a:r>
              <a:rPr lang="fr-FR" altLang="fr-FR" sz="2400" dirty="0">
                <a:solidFill>
                  <a:schemeClr val="tx1"/>
                </a:solidFill>
              </a:rPr>
              <a:t>Niveau socio économique bas : 88,35%</a:t>
            </a:r>
          </a:p>
          <a:p>
            <a:pPr lvl="1">
              <a:lnSpc>
                <a:spcPct val="150000"/>
              </a:lnSpc>
            </a:pPr>
            <a:r>
              <a:rPr lang="fr-FR" altLang="fr-FR" sz="2400" dirty="0">
                <a:solidFill>
                  <a:schemeClr val="tx1"/>
                </a:solidFill>
              </a:rPr>
              <a:t>Cardiomyopathie  : 61,17% ( toutes causes confondues)</a:t>
            </a:r>
          </a:p>
          <a:p>
            <a:pPr lvl="1">
              <a:lnSpc>
                <a:spcPct val="150000"/>
              </a:lnSpc>
            </a:pPr>
            <a:r>
              <a:rPr lang="fr-FR" altLang="fr-FR" sz="2400" dirty="0">
                <a:solidFill>
                  <a:schemeClr val="tx1"/>
                </a:solidFill>
              </a:rPr>
              <a:t>Durée moyenne d’hospitalisation: 7,1 jours</a:t>
            </a:r>
          </a:p>
          <a:p>
            <a:pPr lvl="1">
              <a:lnSpc>
                <a:spcPct val="150000"/>
              </a:lnSpc>
            </a:pPr>
            <a:endParaRPr lang="fr-FR" altLang="fr-FR" dirty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</a:pPr>
            <a:endParaRPr lang="fr-FR" altLang="fr-FR" dirty="0">
              <a:solidFill>
                <a:schemeClr val="tx1"/>
              </a:solidFill>
            </a:endParaRPr>
          </a:p>
        </p:txBody>
      </p:sp>
      <p:pic>
        <p:nvPicPr>
          <p:cNvPr id="20483" name="Espace réservé du contenu 4" descr="LOGO DEFINITIF CHUSS.JPG">
            <a:extLst>
              <a:ext uri="{FF2B5EF4-FFF2-40B4-BE49-F238E27FC236}">
                <a16:creationId xmlns:a16="http://schemas.microsoft.com/office/drawing/2014/main" id="{85DBAB55-1447-4FAD-B456-90345034FC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5"/>
          <a:stretch>
            <a:fillRect/>
          </a:stretch>
        </p:blipFill>
        <p:spPr bwMode="auto">
          <a:xfrm>
            <a:off x="7766050" y="26988"/>
            <a:ext cx="1262063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re 1">
            <a:extLst>
              <a:ext uri="{FF2B5EF4-FFF2-40B4-BE49-F238E27FC236}">
                <a16:creationId xmlns:a16="http://schemas.microsoft.com/office/drawing/2014/main" id="{64F4E333-9CC4-4511-9CB4-D70E86F3C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038" y="6350"/>
            <a:ext cx="7772400" cy="990600"/>
          </a:xfrm>
        </p:spPr>
        <p:txBody>
          <a:bodyPr/>
          <a:lstStyle/>
          <a:p>
            <a:pPr eaLnBrk="1" hangingPunct="1">
              <a:defRPr/>
            </a:pPr>
            <a:r>
              <a:rPr lang="fr-FR" sz="3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fr-FR" sz="3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Résultats     1/5 </a:t>
            </a:r>
          </a:p>
        </p:txBody>
      </p:sp>
      <p:sp>
        <p:nvSpPr>
          <p:cNvPr id="20485" name="Espace réservé du numéro de diapositive 7">
            <a:extLst>
              <a:ext uri="{FF2B5EF4-FFF2-40B4-BE49-F238E27FC236}">
                <a16:creationId xmlns:a16="http://schemas.microsoft.com/office/drawing/2014/main" id="{1277B188-8695-470F-AD73-C3015E57EFE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908800" y="5195603"/>
            <a:ext cx="85725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000">
                <a:solidFill>
                  <a:srgbClr val="00A5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rgbClr val="8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A5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8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3D51075-A6D7-44DB-A0E6-112C940CD07C}" type="slidenum">
              <a:rPr lang="fr-FR" altLang="fr-FR" sz="1200">
                <a:solidFill>
                  <a:srgbClr val="227100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fr-FR" altLang="fr-FR" sz="1200">
              <a:solidFill>
                <a:srgbClr val="2271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u contenu 2">
            <a:extLst>
              <a:ext uri="{FF2B5EF4-FFF2-40B4-BE49-F238E27FC236}">
                <a16:creationId xmlns:a16="http://schemas.microsoft.com/office/drawing/2014/main" id="{621D5B7E-3917-4393-A567-888ACB2CA7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7538" y="908721"/>
            <a:ext cx="8270875" cy="4750718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altLang="fr-FR" sz="2800" b="1" dirty="0">
                <a:solidFill>
                  <a:schemeClr val="tx1"/>
                </a:solidFill>
              </a:rPr>
              <a:t>EVALUATION DES COÛTS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altLang="fr-FR" sz="2800" dirty="0">
                <a:solidFill>
                  <a:schemeClr val="tx1"/>
                </a:solidFill>
              </a:rPr>
              <a:t> </a:t>
            </a:r>
            <a:r>
              <a:rPr lang="fr-FR" altLang="fr-FR" sz="2800" b="1" dirty="0">
                <a:solidFill>
                  <a:schemeClr val="tx1"/>
                </a:solidFill>
              </a:rPr>
              <a:t>directs totaux </a:t>
            </a:r>
            <a:r>
              <a:rPr lang="fr-FR" altLang="fr-FR" sz="2800" dirty="0">
                <a:solidFill>
                  <a:schemeClr val="tx1"/>
                </a:solidFill>
              </a:rPr>
              <a:t>(médicaux et non médicaux) Total = 11 737 060 FCFA (Moyenne = 114 015FCFA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altLang="fr-FR" sz="2800" b="1" dirty="0">
                <a:solidFill>
                  <a:schemeClr val="tx1"/>
                </a:solidFill>
              </a:rPr>
              <a:t>Directs médicaux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altLang="fr-FR" sz="2400" dirty="0">
                <a:solidFill>
                  <a:schemeClr val="tx1"/>
                </a:solidFill>
              </a:rPr>
              <a:t>Frais d’hospitalisation (C</a:t>
            </a:r>
            <a:r>
              <a:rPr lang="fr-FR" altLang="fr-FR" sz="2400" u="sng" dirty="0">
                <a:solidFill>
                  <a:schemeClr val="tx1"/>
                </a:solidFill>
              </a:rPr>
              <a:t>M = 16 747,47 FCFA/H: 96,11%)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altLang="fr-FR" sz="2400" dirty="0">
                <a:solidFill>
                  <a:schemeClr val="tx1"/>
                </a:solidFill>
              </a:rPr>
              <a:t>médicaments et consommables : 6 237 038 FCFA ( CM= 60 553,77 FCFA/patient 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fr-FR" altLang="fr-FR" b="1" dirty="0">
              <a:solidFill>
                <a:schemeClr val="tx1"/>
              </a:solidFill>
            </a:endParaRPr>
          </a:p>
        </p:txBody>
      </p:sp>
      <p:pic>
        <p:nvPicPr>
          <p:cNvPr id="21507" name="Espace réservé du contenu 4" descr="LOGO DEFINITIF CHUSS.JPG">
            <a:extLst>
              <a:ext uri="{FF2B5EF4-FFF2-40B4-BE49-F238E27FC236}">
                <a16:creationId xmlns:a16="http://schemas.microsoft.com/office/drawing/2014/main" id="{145908EE-237C-4D14-AE64-A3AF68F250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5"/>
          <a:stretch>
            <a:fillRect/>
          </a:stretch>
        </p:blipFill>
        <p:spPr bwMode="auto">
          <a:xfrm>
            <a:off x="7740650" y="0"/>
            <a:ext cx="1290638" cy="119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re 1">
            <a:extLst>
              <a:ext uri="{FF2B5EF4-FFF2-40B4-BE49-F238E27FC236}">
                <a16:creationId xmlns:a16="http://schemas.microsoft.com/office/drawing/2014/main" id="{B4E422DA-257C-4C46-9D57-E82340267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538" y="142875"/>
            <a:ext cx="7772400" cy="990600"/>
          </a:xfrm>
        </p:spPr>
        <p:txBody>
          <a:bodyPr/>
          <a:lstStyle/>
          <a:p>
            <a:pPr eaLnBrk="1" hangingPunct="1">
              <a:defRPr/>
            </a:pPr>
            <a:r>
              <a:rPr lang="fr-FR" sz="3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fr-FR" sz="3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Résultats           2/5 </a:t>
            </a:r>
          </a:p>
        </p:txBody>
      </p:sp>
      <p:sp>
        <p:nvSpPr>
          <p:cNvPr id="21509" name="Espace réservé du numéro de diapositive 7">
            <a:extLst>
              <a:ext uri="{FF2B5EF4-FFF2-40B4-BE49-F238E27FC236}">
                <a16:creationId xmlns:a16="http://schemas.microsoft.com/office/drawing/2014/main" id="{0CB01FCF-BFEB-4B18-B304-623277C459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000">
                <a:solidFill>
                  <a:srgbClr val="00A5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rgbClr val="8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A5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8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EBF0965-C47E-4741-A4B4-7A82A7165F48}" type="slidenum">
              <a:rPr lang="fr-FR" altLang="fr-FR" sz="1200">
                <a:solidFill>
                  <a:srgbClr val="227100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fr-FR" altLang="fr-FR" sz="1200">
              <a:solidFill>
                <a:srgbClr val="2271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u contenu 2">
            <a:extLst>
              <a:ext uri="{FF2B5EF4-FFF2-40B4-BE49-F238E27FC236}">
                <a16:creationId xmlns:a16="http://schemas.microsoft.com/office/drawing/2014/main" id="{621D5B7E-3917-4393-A567-888ACB2CA7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7538" y="908721"/>
            <a:ext cx="8270875" cy="4750718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altLang="fr-FR" sz="2800" b="1" dirty="0">
                <a:solidFill>
                  <a:schemeClr val="tx1"/>
                </a:solidFill>
              </a:rPr>
              <a:t>EVALUATION DES COÛTS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altLang="fr-FR" sz="2800" b="1" dirty="0">
                <a:solidFill>
                  <a:schemeClr val="tx1"/>
                </a:solidFill>
              </a:rPr>
              <a:t>Directs médicaux</a:t>
            </a:r>
          </a:p>
          <a:p>
            <a:pPr marL="0" indent="0" algn="just">
              <a:buNone/>
            </a:pPr>
            <a:r>
              <a:rPr lang="fr-FR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Dépenses en examens paracliniques</a:t>
            </a:r>
            <a:endParaRPr lang="fr-FR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fr-FR" sz="2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Totales = </a:t>
            </a:r>
            <a:r>
              <a:rPr lang="fr-FR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3 504 750 FCFA </a:t>
            </a:r>
            <a:r>
              <a:rPr lang="fr-FR" sz="2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29,86% </a:t>
            </a:r>
          </a:p>
          <a:p>
            <a:pPr lvl="1" algn="just"/>
            <a:r>
              <a:rPr lang="fr-FR" sz="2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Moyenne = </a:t>
            </a:r>
            <a:r>
              <a:rPr lang="fr-FR" sz="2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34 360,29 FCFA 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fr-FR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Coûts direct non médicaux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fr-FR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Transport (73/103) </a:t>
            </a:r>
            <a:r>
              <a:rPr lang="fr-FR" sz="26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fr-FR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otal : 580 300 FCFA ( M = 7 949,315 FCFA) </a:t>
            </a:r>
          </a:p>
        </p:txBody>
      </p:sp>
      <p:pic>
        <p:nvPicPr>
          <p:cNvPr id="21507" name="Espace réservé du contenu 4" descr="LOGO DEFINITIF CHUSS.JPG">
            <a:extLst>
              <a:ext uri="{FF2B5EF4-FFF2-40B4-BE49-F238E27FC236}">
                <a16:creationId xmlns:a16="http://schemas.microsoft.com/office/drawing/2014/main" id="{145908EE-237C-4D14-AE64-A3AF68F250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5"/>
          <a:stretch>
            <a:fillRect/>
          </a:stretch>
        </p:blipFill>
        <p:spPr bwMode="auto">
          <a:xfrm>
            <a:off x="7740650" y="0"/>
            <a:ext cx="1290638" cy="119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re 1">
            <a:extLst>
              <a:ext uri="{FF2B5EF4-FFF2-40B4-BE49-F238E27FC236}">
                <a16:creationId xmlns:a16="http://schemas.microsoft.com/office/drawing/2014/main" id="{B4E422DA-257C-4C46-9D57-E82340267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538" y="142875"/>
            <a:ext cx="7772400" cy="990600"/>
          </a:xfrm>
        </p:spPr>
        <p:txBody>
          <a:bodyPr/>
          <a:lstStyle/>
          <a:p>
            <a:pPr eaLnBrk="1" hangingPunct="1">
              <a:defRPr/>
            </a:pPr>
            <a:r>
              <a:rPr lang="fr-FR" sz="3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fr-FR" sz="3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Résultats       3/5 </a:t>
            </a:r>
          </a:p>
        </p:txBody>
      </p:sp>
      <p:sp>
        <p:nvSpPr>
          <p:cNvPr id="21509" name="Espace réservé du numéro de diapositive 7">
            <a:extLst>
              <a:ext uri="{FF2B5EF4-FFF2-40B4-BE49-F238E27FC236}">
                <a16:creationId xmlns:a16="http://schemas.microsoft.com/office/drawing/2014/main" id="{0CB01FCF-BFEB-4B18-B304-623277C459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000">
                <a:solidFill>
                  <a:srgbClr val="00A5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rgbClr val="8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A5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8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rgbClr val="2271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EBF0965-C47E-4741-A4B4-7A82A7165F48}" type="slidenum">
              <a:rPr lang="fr-FR" altLang="fr-FR" sz="1200">
                <a:solidFill>
                  <a:srgbClr val="227100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fr-FR" altLang="fr-FR" sz="1200">
              <a:solidFill>
                <a:srgbClr val="2271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813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7A3973-DEAE-4157-BE4D-0A949BBCA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fr-FR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Résultats     4/5 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591AD4D-3CB0-44BC-A4C6-27E846D47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412777"/>
            <a:ext cx="7989069" cy="4691162"/>
          </a:xfrm>
        </p:spPr>
        <p:txBody>
          <a:bodyPr/>
          <a:lstStyle/>
          <a:p>
            <a:pPr marL="0" lvl="1" indent="0" algn="just">
              <a:spcBef>
                <a:spcPts val="1000"/>
              </a:spcBef>
              <a:buNone/>
            </a:pPr>
            <a:r>
              <a:rPr lang="fr-F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Sources de financement</a:t>
            </a:r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Principale source de financement</a:t>
            </a:r>
          </a:p>
          <a:p>
            <a:pPr lvl="1" algn="just"/>
            <a:r>
              <a:rPr lang="fr-FR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Parent (s) : 71,84%</a:t>
            </a:r>
          </a:p>
          <a:p>
            <a:pPr lvl="1" algn="just"/>
            <a:r>
              <a:rPr lang="fr-FR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 de couverture sanitaire :  (Mutuelle, Assurance maladie)</a:t>
            </a:r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4E81AC3-DCB2-4DEE-896C-D9B3144E16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08862D-E826-45C9-A7AF-3E2119231628}" type="slidenum">
              <a:rPr lang="fr-FR" altLang="fr-FR" smtClean="0"/>
              <a:pPr>
                <a:defRPr/>
              </a:pPr>
              <a:t>9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0003468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Diapositive 1 - &amp;quot;Itinéraires thérapeutiques des cas présomptifs de paludisme admis &amp;#x0D;&amp;#x0A;au CMA de Dô&amp;quot;&quot;/&gt;&lt;property id=&quot;20307&quot; value=&quot;274&quot;/&gt;&lt;/object&gt;&lt;object type=&quot;3&quot; unique_id=&quot;10005&quot;&gt;&lt;property id=&quot;20148&quot; value=&quot;5&quot;/&gt;&lt;property id=&quot;20300&quot; value=&quot;Diapositive 2 - &amp;quot;Introduction&amp;quot;&quot;/&gt;&lt;property id=&quot;20307&quot; value=&quot;275&quot;/&gt;&lt;/object&gt;&lt;object type=&quot;3&quot; unique_id=&quot;10006&quot;&gt;&lt;property id=&quot;20148&quot; value=&quot;5&quot;/&gt;&lt;property id=&quot;20300&quot; value=&quot;Diapositive 3 - &amp;quot;Méthodes&amp;quot;&quot;/&gt;&lt;property id=&quot;20307&quot; value=&quot;262&quot;/&gt;&lt;/object&gt;&lt;object type=&quot;3&quot; unique_id=&quot;10007&quot;&gt;&lt;property id=&quot;20148&quot; value=&quot;5&quot;/&gt;&lt;property id=&quot;20300&quot; value=&quot;Diapositive 4 - &amp;quot;Résultats (1/9)&amp;quot;&quot;/&gt;&lt;property id=&quot;20307&quot; value=&quot;281&quot;/&gt;&lt;/object&gt;&lt;object type=&quot;3&quot; unique_id=&quot;10008&quot;&gt;&lt;property id=&quot;20148&quot; value=&quot;5&quot;/&gt;&lt;property id=&quot;20300&quot; value=&quot;Diapositive 5 - &amp;quot;Résultats (2/9)&amp;quot;&quot;/&gt;&lt;property id=&quot;20307&quot; value=&quot;265&quot;/&gt;&lt;/object&gt;&lt;object type=&quot;3&quot; unique_id=&quot;10012&quot;&gt;&lt;property id=&quot;20148&quot; value=&quot;5&quot;/&gt;&lt;property id=&quot;20300&quot; value=&quot;Diapositive 10 - &amp;quot;Résultats (7/9)&amp;quot;&quot;/&gt;&lt;property id=&quot;20307&quot; value=&quot;272&quot;/&gt;&lt;/object&gt;&lt;object type=&quot;3&quot; unique_id=&quot;10017&quot;&gt;&lt;property id=&quot;20148&quot; value=&quot;5&quot;/&gt;&lt;property id=&quot;20300&quot; value=&quot;Diapositive 13 - &amp;quot;Discussion (1/2)&amp;quot;&quot;/&gt;&lt;property id=&quot;20307&quot; value=&quot;276&quot;/&gt;&lt;/object&gt;&lt;object type=&quot;3&quot; unique_id=&quot;10018&quot;&gt;&lt;property id=&quot;20148&quot; value=&quot;5&quot;/&gt;&lt;property id=&quot;20300&quot; value=&quot;Diapositive 14 - &amp;quot;Discussion (2/2)&amp;quot;&quot;/&gt;&lt;property id=&quot;20307&quot; value=&quot;284&quot;/&gt;&lt;/object&gt;&lt;object type=&quot;3&quot; unique_id=&quot;10019&quot;&gt;&lt;property id=&quot;20148&quot; value=&quot;5&quot;/&gt;&lt;property id=&quot;20300&quot; value=&quot;Diapositive 15 - &amp;quot;Conclusion&amp;quot;&quot;/&gt;&lt;property id=&quot;20307&quot; value=&quot;273&quot;/&gt;&lt;/object&gt;&lt;object type=&quot;3&quot; unique_id=&quot;10020&quot;&gt;&lt;property id=&quot;20148&quot; value=&quot;5&quot;/&gt;&lt;property id=&quot;20300&quot; value=&quot;Diapositive 16 - &amp;quot;REMERCIEMENTS&amp;quot;&quot;/&gt;&lt;property id=&quot;20307&quot; value=&quot;277&quot;/&gt;&lt;/object&gt;&lt;object type=&quot;3&quot; unique_id=&quot;10154&quot;&gt;&lt;property id=&quot;20148&quot; value=&quot;5&quot;/&gt;&lt;property id=&quot;20300&quot; value=&quot;Diapositive 9 - &amp;quot;Résultats (6/9)&amp;quot;&quot;/&gt;&lt;property id=&quot;20307&quot; value=&quot;291&quot;/&gt;&lt;/object&gt;&lt;object type=&quot;3&quot; unique_id=&quot;10156&quot;&gt;&lt;property id=&quot;20148&quot; value=&quot;5&quot;/&gt;&lt;property id=&quot;20300&quot; value=&quot;Diapositive 11 - &amp;quot;Résultats (8/9)&amp;quot;&quot;/&gt;&lt;property id=&quot;20307&quot; value=&quot;292&quot;/&gt;&lt;/object&gt;&lt;object type=&quot;3&quot; unique_id=&quot;10521&quot;&gt;&lt;property id=&quot;20148&quot; value=&quot;5&quot;/&gt;&lt;property id=&quot;20300&quot; value=&quot;Diapositive 6 - &amp;quot;Résultats (3/9)&amp;quot;&quot;/&gt;&lt;property id=&quot;20307&quot; value=&quot;294&quot;/&gt;&lt;/object&gt;&lt;object type=&quot;3&quot; unique_id=&quot;10681&quot;&gt;&lt;property id=&quot;20148&quot; value=&quot;5&quot;/&gt;&lt;property id=&quot;20300&quot; value=&quot;Diapositive 12 - &amp;quot;Résultats (9/9)&amp;quot;&quot;/&gt;&lt;property id=&quot;20307&quot; value=&quot;295&quot;/&gt;&lt;/object&gt;&lt;object type=&quot;3&quot; unique_id=&quot;10733&quot;&gt;&lt;property id=&quot;20148&quot; value=&quot;5&quot;/&gt;&lt;property id=&quot;20300&quot; value=&quot;Diapositive 7 - &amp;quot;Résultats (4/9)&amp;quot;&quot;/&gt;&lt;property id=&quot;20307&quot; value=&quot;296&quot;/&gt;&lt;/object&gt;&lt;object type=&quot;3&quot; unique_id=&quot;10788&quot;&gt;&lt;property id=&quot;20148&quot; value=&quot;5&quot;/&gt;&lt;property id=&quot;20300&quot; value=&quot;Diapositive 8 - &amp;quot;Résultats (5/9)&amp;quot;&quot;/&gt;&lt;property id=&quot;20307&quot; value=&quot;297&quot;/&gt;&lt;/object&gt;&lt;/object&gt;&lt;/object&gt;&lt;/database&gt;"/>
</p:tagLst>
</file>

<file path=ppt/theme/theme1.xml><?xml version="1.0" encoding="utf-8"?>
<a:theme xmlns:a="http://schemas.openxmlformats.org/drawingml/2006/main" name="INSSA_Modèle ppt1">
  <a:themeElements>
    <a:clrScheme name="Nouvelle pré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ouvelle pré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INSSA_Modèle ppt 23 Avril</Template>
  <TotalTime>8796</TotalTime>
  <Words>795</Words>
  <Application>Microsoft Office PowerPoint</Application>
  <PresentationFormat>Affichage à l'écran (4:3)</PresentationFormat>
  <Paragraphs>144</Paragraphs>
  <Slides>15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4" baseType="lpstr">
      <vt:lpstr>ＭＳ Ｐゴシック</vt:lpstr>
      <vt:lpstr>Arial</vt:lpstr>
      <vt:lpstr>Arial Unicode MS</vt:lpstr>
      <vt:lpstr>Calibri</vt:lpstr>
      <vt:lpstr>Times</vt:lpstr>
      <vt:lpstr>Times New Roman</vt:lpstr>
      <vt:lpstr>Verdana</vt:lpstr>
      <vt:lpstr>Wingdings</vt:lpstr>
      <vt:lpstr>INSSA_Modèle ppt1</vt:lpstr>
      <vt:lpstr>EVALUATION MEDICO-ECONOMIQUE PARTIELLE DE L’HOSPITALISATION AU SERVICE DE CARDIOLOGIE DU CENTRE HOSPITALIER UNIVERSITAIRE SOURÔ SANOU DE BOBO DIOULASSO (CHUSS)  </vt:lpstr>
      <vt:lpstr>PLAN</vt:lpstr>
      <vt:lpstr> Introduction </vt:lpstr>
      <vt:lpstr> Objectifs  </vt:lpstr>
      <vt:lpstr> Méthodologie </vt:lpstr>
      <vt:lpstr> Résultats     1/5 </vt:lpstr>
      <vt:lpstr> Résultats           2/5 </vt:lpstr>
      <vt:lpstr> Résultats       3/5 </vt:lpstr>
      <vt:lpstr> Résultats     4/5 </vt:lpstr>
      <vt:lpstr>Résultats              5/5</vt:lpstr>
      <vt:lpstr> Discussion    1/3 </vt:lpstr>
      <vt:lpstr> Discussion   2/3 </vt:lpstr>
      <vt:lpstr> Discussion   3/3</vt:lpstr>
      <vt:lpstr> Conclusion 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Saison sèche et paludisme à Bobo-Dioulasso : itinéraire thérapeutique des cas présomptifs urbains 7 ans après l'introduction des ACT.</dc:title>
  <dc:creator>aziz</dc:creator>
  <cp:lastModifiedBy>pc</cp:lastModifiedBy>
  <cp:revision>264</cp:revision>
  <dcterms:created xsi:type="dcterms:W3CDTF">2012-04-22T11:23:16Z</dcterms:created>
  <dcterms:modified xsi:type="dcterms:W3CDTF">2021-10-28T12:42:36Z</dcterms:modified>
</cp:coreProperties>
</file>